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0" r:id="rId5"/>
    <p:sldId id="354" r:id="rId6"/>
    <p:sldId id="365" r:id="rId7"/>
    <p:sldId id="366" r:id="rId8"/>
    <p:sldId id="367" r:id="rId9"/>
    <p:sldId id="371" r:id="rId10"/>
    <p:sldId id="372" r:id="rId11"/>
    <p:sldId id="373" r:id="rId12"/>
    <p:sldId id="374" r:id="rId13"/>
    <p:sldId id="368" r:id="rId14"/>
    <p:sldId id="369" r:id="rId15"/>
    <p:sldId id="370" r:id="rId16"/>
    <p:sldId id="378" r:id="rId17"/>
    <p:sldId id="377" r:id="rId18"/>
    <p:sldId id="376" r:id="rId19"/>
    <p:sldId id="380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2B"/>
    <a:srgbClr val="FFFFFF"/>
    <a:srgbClr val="86BCB6"/>
    <a:srgbClr val="4E79A7"/>
    <a:srgbClr val="7F7F7F"/>
    <a:srgbClr val="C7DBE1"/>
    <a:srgbClr val="96D3ED"/>
    <a:srgbClr val="ADB9CA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32" autoAdjust="0"/>
  </p:normalViewPr>
  <p:slideViewPr>
    <p:cSldViewPr snapToGrid="0">
      <p:cViewPr varScale="1">
        <p:scale>
          <a:sx n="70" d="100"/>
          <a:sy n="70" d="100"/>
        </p:scale>
        <p:origin x="2034" y="60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2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8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3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3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0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8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4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5DFBA-89E9-430B-8B27-77AC5E77AB00}"/>
              </a:ext>
            </a:extLst>
          </p:cNvPr>
          <p:cNvSpPr txBox="1"/>
          <p:nvPr/>
        </p:nvSpPr>
        <p:spPr>
          <a:xfrm>
            <a:off x="1150882" y="1734207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5B1D-374C-58DC-1C6D-9244502A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24712"/>
            <a:ext cx="7091855" cy="548640"/>
          </a:xfrm>
        </p:spPr>
        <p:txBody>
          <a:bodyPr/>
          <a:lstStyle/>
          <a:p>
            <a:r>
              <a:rPr lang="en-US" dirty="0"/>
              <a:t>Urban Renewal Plan to </a:t>
            </a:r>
            <a:r>
              <a:rPr lang="en-US" b="1" dirty="0"/>
              <a:t>Recover and Revitalize </a:t>
            </a:r>
            <a:r>
              <a:rPr lang="en-US" dirty="0"/>
              <a:t>after the Almeda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9341-2F31-A524-5E0F-64DF7FE9B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92F3-77AE-0C30-7219-E453E1412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42952" y="1519813"/>
            <a:ext cx="1784352" cy="189457"/>
          </a:xfrm>
        </p:spPr>
        <p:txBody>
          <a:bodyPr/>
          <a:lstStyle/>
          <a:p>
            <a:r>
              <a:rPr lang="en-US" dirty="0"/>
              <a:t>PLAN &amp;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4840F-F89B-604C-C393-856A013E3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5" r="9183"/>
          <a:stretch/>
        </p:blipFill>
        <p:spPr>
          <a:xfrm>
            <a:off x="8623737" y="688207"/>
            <a:ext cx="3568263" cy="54815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7B9610-ADDF-10E9-3F20-9CCABC51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2" y="5663821"/>
            <a:ext cx="5002924" cy="448055"/>
          </a:xfrm>
        </p:spPr>
        <p:txBody>
          <a:bodyPr/>
          <a:lstStyle/>
          <a:p>
            <a:r>
              <a:rPr lang="en-US" dirty="0"/>
              <a:t>Presentation FOR PTSD Board 3/15/2023</a:t>
            </a:r>
          </a:p>
        </p:txBody>
      </p:sp>
    </p:spTree>
    <p:extLst>
      <p:ext uri="{BB962C8B-B14F-4D97-AF65-F5344CB8AC3E}">
        <p14:creationId xmlns:p14="http://schemas.microsoft.com/office/powerpoint/2010/main" val="375876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9" y="732876"/>
            <a:ext cx="5157216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TAX INCREMENT FINANCING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F11D9-52F6-AB46-A0C6-B6E500CCE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39"/>
          <a:stretch/>
        </p:blipFill>
        <p:spPr>
          <a:xfrm>
            <a:off x="1163284" y="1752497"/>
            <a:ext cx="10474221" cy="400481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D8228090-764D-0C36-5A8D-A919AE2C111B}"/>
              </a:ext>
            </a:extLst>
          </p:cNvPr>
          <p:cNvSpPr/>
          <p:nvPr/>
        </p:nvSpPr>
        <p:spPr>
          <a:xfrm rot="20493126">
            <a:off x="6863784" y="665709"/>
            <a:ext cx="880906" cy="869952"/>
          </a:xfrm>
          <a:prstGeom prst="star5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D2C89-6C5B-6091-447A-4EB302FADCEE}"/>
              </a:ext>
            </a:extLst>
          </p:cNvPr>
          <p:cNvSpPr txBox="1"/>
          <p:nvPr/>
        </p:nvSpPr>
        <p:spPr>
          <a:xfrm>
            <a:off x="7646779" y="654048"/>
            <a:ext cx="2564021" cy="10156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numbers are changing based on changes to the Plan</a:t>
            </a:r>
          </a:p>
        </p:txBody>
      </p:sp>
    </p:spTree>
    <p:extLst>
      <p:ext uri="{BB962C8B-B14F-4D97-AF65-F5344CB8AC3E}">
        <p14:creationId xmlns:p14="http://schemas.microsoft.com/office/powerpoint/2010/main" val="11443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8" y="732876"/>
            <a:ext cx="7518181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IMPACT TO OTHER TAXING DISTRICTS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58BC9-0B7A-C939-9A85-08C13F72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39" y="1268588"/>
            <a:ext cx="8936688" cy="5408437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6F43DB10-3836-38B0-BB8E-0460BCA16FD7}"/>
              </a:ext>
            </a:extLst>
          </p:cNvPr>
          <p:cNvSpPr/>
          <p:nvPr/>
        </p:nvSpPr>
        <p:spPr>
          <a:xfrm rot="20493126">
            <a:off x="8417796" y="298001"/>
            <a:ext cx="880906" cy="869952"/>
          </a:xfrm>
          <a:prstGeom prst="star5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12F36E3-E6A4-38B8-DFD6-02A249B6A7E3}"/>
              </a:ext>
            </a:extLst>
          </p:cNvPr>
          <p:cNvSpPr/>
          <p:nvPr/>
        </p:nvSpPr>
        <p:spPr>
          <a:xfrm rot="20493126">
            <a:off x="8417796" y="298002"/>
            <a:ext cx="880906" cy="869952"/>
          </a:xfrm>
          <a:prstGeom prst="star5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A3A9E-19F2-3A2F-4400-F057718F4B52}"/>
              </a:ext>
            </a:extLst>
          </p:cNvPr>
          <p:cNvSpPr txBox="1"/>
          <p:nvPr/>
        </p:nvSpPr>
        <p:spPr>
          <a:xfrm>
            <a:off x="9200791" y="286341"/>
            <a:ext cx="2564021" cy="10156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numbers are changing based on changes to the Plan</a:t>
            </a:r>
          </a:p>
        </p:txBody>
      </p:sp>
    </p:spTree>
    <p:extLst>
      <p:ext uri="{BB962C8B-B14F-4D97-AF65-F5344CB8AC3E}">
        <p14:creationId xmlns:p14="http://schemas.microsoft.com/office/powerpoint/2010/main" val="42568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8" y="732876"/>
            <a:ext cx="7518181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IMPACT TO OTHER TAXING DISTRICTS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4895D-3CFA-31D3-7379-AD8BBA5E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44" y="1268588"/>
            <a:ext cx="8582158" cy="521970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FF00F6D-E1EA-AEDA-BD0C-FF2CD8558160}"/>
              </a:ext>
            </a:extLst>
          </p:cNvPr>
          <p:cNvSpPr/>
          <p:nvPr/>
        </p:nvSpPr>
        <p:spPr>
          <a:xfrm rot="20493126">
            <a:off x="8417796" y="298002"/>
            <a:ext cx="880906" cy="869952"/>
          </a:xfrm>
          <a:prstGeom prst="star5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3C817-E6AB-89B4-5CCF-977EF51217AA}"/>
              </a:ext>
            </a:extLst>
          </p:cNvPr>
          <p:cNvSpPr txBox="1"/>
          <p:nvPr/>
        </p:nvSpPr>
        <p:spPr>
          <a:xfrm>
            <a:off x="9200791" y="286341"/>
            <a:ext cx="2564021" cy="10156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numbers are changing based on changes to the Plan</a:t>
            </a:r>
          </a:p>
        </p:txBody>
      </p:sp>
    </p:spTree>
    <p:extLst>
      <p:ext uri="{BB962C8B-B14F-4D97-AF65-F5344CB8AC3E}">
        <p14:creationId xmlns:p14="http://schemas.microsoft.com/office/powerpoint/2010/main" val="56160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8" y="732876"/>
            <a:ext cx="7518181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WHAT WE’VE HEARD SO 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4B25D-5E05-91DA-3053-214CDE86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44" y="1546224"/>
            <a:ext cx="3371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5BBEF-F578-465A-5C70-454C4F3F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144" y="2626633"/>
            <a:ext cx="4133850" cy="1000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53C11A-EEED-63B0-5F47-E6131ABB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02" y="3596642"/>
            <a:ext cx="3989427" cy="1258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7A6767-6A1E-56D3-C2D2-D5D96A7B0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002" y="4984803"/>
            <a:ext cx="5772154" cy="9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8" y="732876"/>
            <a:ext cx="7518181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Letters We’ve Received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02008" y="1495297"/>
            <a:ext cx="1784352" cy="189457"/>
          </a:xfrm>
        </p:spPr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1568" y="6063602"/>
            <a:ext cx="457200" cy="184150"/>
          </a:xfrm>
        </p:spPr>
        <p:txBody>
          <a:bodyPr/>
          <a:lstStyle/>
          <a:p>
            <a:fld id="{75DF2D63-3FF5-D547-96B9-BE9CCD1ABA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712088" y="5028605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C2AF5-CE92-E2E9-F70A-23B6C3287833}"/>
              </a:ext>
            </a:extLst>
          </p:cNvPr>
          <p:cNvSpPr txBox="1"/>
          <p:nvPr/>
        </p:nvSpPr>
        <p:spPr>
          <a:xfrm>
            <a:off x="1340056" y="1554926"/>
            <a:ext cx="482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Concern for how the previous urban renewal acted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86BD2-463D-180B-B64D-6FFD923AD248}"/>
              </a:ext>
            </a:extLst>
          </p:cNvPr>
          <p:cNvSpPr txBox="1"/>
          <p:nvPr/>
        </p:nvSpPr>
        <p:spPr>
          <a:xfrm>
            <a:off x="1340056" y="1962551"/>
            <a:ext cx="599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Appoint an independent Board of Directors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15148-58D0-7FF9-1371-7C768CB38AE3}"/>
              </a:ext>
            </a:extLst>
          </p:cNvPr>
          <p:cNvSpPr txBox="1"/>
          <p:nvPr/>
        </p:nvSpPr>
        <p:spPr>
          <a:xfrm>
            <a:off x="1340056" y="2327787"/>
            <a:ext cx="778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strongly align the plan and plan language with social-equity values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FB7DA-5A22-B6C4-163A-8CFEB0AC53C8}"/>
              </a:ext>
            </a:extLst>
          </p:cNvPr>
          <p:cNvSpPr txBox="1"/>
          <p:nvPr/>
        </p:nvSpPr>
        <p:spPr>
          <a:xfrm>
            <a:off x="1340057" y="2704403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Shady Brook Mobile Estates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1D113-267A-9EA0-C2BE-F70A923053F9}"/>
              </a:ext>
            </a:extLst>
          </p:cNvPr>
          <p:cNvSpPr txBox="1"/>
          <p:nvPr/>
        </p:nvSpPr>
        <p:spPr>
          <a:xfrm>
            <a:off x="1340065" y="3113657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Tie changes to the plan to public approval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F7A4A-0EE0-FBCF-D1F1-2B158854DBEF}"/>
              </a:ext>
            </a:extLst>
          </p:cNvPr>
          <p:cNvSpPr txBox="1"/>
          <p:nvPr/>
        </p:nvSpPr>
        <p:spPr>
          <a:xfrm>
            <a:off x="1340057" y="3490273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on the order of priority for the goals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01DC1-A513-0308-9A8F-DD55C355C594}"/>
              </a:ext>
            </a:extLst>
          </p:cNvPr>
          <p:cNvSpPr txBox="1"/>
          <p:nvPr/>
        </p:nvSpPr>
        <p:spPr>
          <a:xfrm>
            <a:off x="1340055" y="3892760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 implementation of the plan &amp; make further refinements (3)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E0369D-B12D-ECA2-96E0-F3B1AF8A6303}"/>
              </a:ext>
            </a:extLst>
          </p:cNvPr>
          <p:cNvSpPr txBox="1"/>
          <p:nvPr/>
        </p:nvSpPr>
        <p:spPr>
          <a:xfrm>
            <a:off x="1340054" y="4368444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 fiscal impacts to other agencies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6357DB-461F-7666-B393-15747C7744B4}"/>
              </a:ext>
            </a:extLst>
          </p:cNvPr>
          <p:cNvSpPr txBox="1"/>
          <p:nvPr/>
        </p:nvSpPr>
        <p:spPr>
          <a:xfrm>
            <a:off x="1340054" y="4784982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down &amp; Protect the Fire District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6D6B3-DEBF-D41C-96CC-7D4678DD7B7A}"/>
              </a:ext>
            </a:extLst>
          </p:cNvPr>
          <p:cNvSpPr txBox="1"/>
          <p:nvPr/>
        </p:nvSpPr>
        <p:spPr>
          <a:xfrm>
            <a:off x="1340054" y="5200556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 the proposed plan (3)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7B525-56CB-F9E3-8396-8B5CE769E71F}"/>
              </a:ext>
            </a:extLst>
          </p:cNvPr>
          <p:cNvSpPr txBox="1"/>
          <p:nvPr/>
        </p:nvSpPr>
        <p:spPr>
          <a:xfrm>
            <a:off x="1340055" y="5599514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both versions of the plans on the May 2023 ballots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660C7-E152-2C0F-AD7F-742531D3344D}"/>
              </a:ext>
            </a:extLst>
          </p:cNvPr>
          <p:cNvSpPr txBox="1"/>
          <p:nvPr/>
        </p:nvSpPr>
        <p:spPr>
          <a:xfrm>
            <a:off x="1340053" y="5971011"/>
            <a:ext cx="7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 adopt urban renewal in general (2)</a:t>
            </a:r>
          </a:p>
        </p:txBody>
      </p:sp>
    </p:spTree>
    <p:extLst>
      <p:ext uri="{BB962C8B-B14F-4D97-AF65-F5344CB8AC3E}">
        <p14:creationId xmlns:p14="http://schemas.microsoft.com/office/powerpoint/2010/main" val="169908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8" y="732876"/>
            <a:ext cx="7518181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CHANGES MADE TO THE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922D3-7BD4-02A5-D670-B5C2A3E34C4E}"/>
              </a:ext>
            </a:extLst>
          </p:cNvPr>
          <p:cNvSpPr txBox="1"/>
          <p:nvPr/>
        </p:nvSpPr>
        <p:spPr>
          <a:xfrm>
            <a:off x="1551264" y="1737724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Delay the “freeze date” to January 2023 assessed values.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A8FD8-68B9-926D-8861-7462056F168F}"/>
              </a:ext>
            </a:extLst>
          </p:cNvPr>
          <p:cNvSpPr txBox="1"/>
          <p:nvPr/>
        </p:nvSpPr>
        <p:spPr>
          <a:xfrm>
            <a:off x="1551264" y="2438401"/>
            <a:ext cx="968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Require an advisory vote for any increase to maximum indebtedness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57CC5-90F4-28F9-4BA9-39E046412480}"/>
              </a:ext>
            </a:extLst>
          </p:cNvPr>
          <p:cNvSpPr txBox="1"/>
          <p:nvPr/>
        </p:nvSpPr>
        <p:spPr>
          <a:xfrm>
            <a:off x="1551264" y="3181069"/>
            <a:ext cx="968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Remove Shady Brook Mobile Estates from the district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DB46D-0598-5052-FC23-A2DDED84DB0B}"/>
              </a:ext>
            </a:extLst>
          </p:cNvPr>
          <p:cNvSpPr txBox="1"/>
          <p:nvPr/>
        </p:nvSpPr>
        <p:spPr>
          <a:xfrm>
            <a:off x="1551264" y="3931051"/>
            <a:ext cx="9684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edits to the language in the plan to clarify what affordable housing is and who the plan is most intended to serve</a:t>
            </a:r>
          </a:p>
        </p:txBody>
      </p:sp>
    </p:spTree>
    <p:extLst>
      <p:ext uri="{BB962C8B-B14F-4D97-AF65-F5344CB8AC3E}">
        <p14:creationId xmlns:p14="http://schemas.microsoft.com/office/powerpoint/2010/main" val="87266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28AF3D1-6194-34D9-7460-61763FF00D9A}"/>
              </a:ext>
            </a:extLst>
          </p:cNvPr>
          <p:cNvSpPr/>
          <p:nvPr/>
        </p:nvSpPr>
        <p:spPr>
          <a:xfrm>
            <a:off x="9231130" y="2967480"/>
            <a:ext cx="735226" cy="646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B9199-DF4C-5BC5-3563-576895377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US" sz="1200" b="0" i="0" u="none" strike="noStrike" kern="1200" cap="all" spc="200" normalizeH="0" baseline="0" noProof="0" smtClean="0">
                <a:ln>
                  <a:noFill/>
                </a:ln>
                <a:solidFill>
                  <a:srgbClr val="96D3ED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all" spc="200" normalizeH="0" baseline="0" noProof="0">
              <a:ln>
                <a:noFill/>
              </a:ln>
              <a:solidFill>
                <a:srgbClr val="96D3ED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9DB21-3CC9-7E06-C6DE-B576A7F79F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353205" y="1561751"/>
            <a:ext cx="1973824" cy="1584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100" normalizeH="0" baseline="0" noProof="0" dirty="0">
                <a:ln>
                  <a:noFill/>
                </a:ln>
                <a:solidFill>
                  <a:srgbClr val="96D3ED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+mn-cs"/>
              </a:rPr>
              <a:t>PLAN &amp; REPORT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0A001-3588-09FE-D5AA-5DA83867A6E6}"/>
              </a:ext>
            </a:extLst>
          </p:cNvPr>
          <p:cNvCxnSpPr>
            <a:cxnSpLocks/>
          </p:cNvCxnSpPr>
          <p:nvPr/>
        </p:nvCxnSpPr>
        <p:spPr>
          <a:xfrm>
            <a:off x="1236758" y="2320715"/>
            <a:ext cx="9601200" cy="6942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AE1B39-66A4-21BA-613A-86B51E058389}"/>
              </a:ext>
            </a:extLst>
          </p:cNvPr>
          <p:cNvCxnSpPr>
            <a:cxnSpLocks/>
          </p:cNvCxnSpPr>
          <p:nvPr/>
        </p:nvCxnSpPr>
        <p:spPr>
          <a:xfrm>
            <a:off x="3191454" y="2346707"/>
            <a:ext cx="3641034" cy="266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5D8992-4E1D-E209-E25B-4AFECEB571E7}"/>
              </a:ext>
            </a:extLst>
          </p:cNvPr>
          <p:cNvSpPr txBox="1"/>
          <p:nvPr/>
        </p:nvSpPr>
        <p:spPr>
          <a:xfrm>
            <a:off x="3638714" y="185506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45-day public review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D675-1D38-FA67-D801-539D68F940C4}"/>
              </a:ext>
            </a:extLst>
          </p:cNvPr>
          <p:cNvSpPr txBox="1"/>
          <p:nvPr/>
        </p:nvSpPr>
        <p:spPr>
          <a:xfrm>
            <a:off x="5298551" y="2812992"/>
            <a:ext cx="161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Planning Commission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9030F-47AC-A28A-5FC7-93547841C009}"/>
              </a:ext>
            </a:extLst>
          </p:cNvPr>
          <p:cNvSpPr txBox="1"/>
          <p:nvPr/>
        </p:nvSpPr>
        <p:spPr>
          <a:xfrm>
            <a:off x="3764613" y="2902015"/>
            <a:ext cx="16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Jackson County Board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B4020-B730-8945-857C-AB12CBE7AE72}"/>
              </a:ext>
            </a:extLst>
          </p:cNvPr>
          <p:cNvSpPr txBox="1"/>
          <p:nvPr/>
        </p:nvSpPr>
        <p:spPr>
          <a:xfrm>
            <a:off x="6683567" y="2949909"/>
            <a:ext cx="11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Public Hearing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E13C8-8C27-CA2C-5823-CE3870860991}"/>
              </a:ext>
            </a:extLst>
          </p:cNvPr>
          <p:cNvSpPr txBox="1"/>
          <p:nvPr/>
        </p:nvSpPr>
        <p:spPr>
          <a:xfrm>
            <a:off x="7890342" y="2902015"/>
            <a:ext cx="107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Vote to Refer to the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16E38-B7E2-ECC9-C7BA-F75A5C5EE688}"/>
              </a:ext>
            </a:extLst>
          </p:cNvPr>
          <p:cNvSpPr txBox="1"/>
          <p:nvPr/>
        </p:nvSpPr>
        <p:spPr>
          <a:xfrm>
            <a:off x="9014310" y="2949909"/>
            <a:ext cx="10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Public Vote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9591F-57A3-3DDC-1D5E-8002EE0E7C88}"/>
              </a:ext>
            </a:extLst>
          </p:cNvPr>
          <p:cNvSpPr txBox="1"/>
          <p:nvPr/>
        </p:nvSpPr>
        <p:spPr>
          <a:xfrm>
            <a:off x="10015668" y="2939637"/>
            <a:ext cx="14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Final Adoption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(if approved)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0F7C115-2C7D-4AC9-2CB9-1EE96F99DFEF}"/>
              </a:ext>
            </a:extLst>
          </p:cNvPr>
          <p:cNvSpPr/>
          <p:nvPr/>
        </p:nvSpPr>
        <p:spPr>
          <a:xfrm>
            <a:off x="4437158" y="2251142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ACD1FF-4794-4216-C9F6-1062EAF865DD}"/>
              </a:ext>
            </a:extLst>
          </p:cNvPr>
          <p:cNvCxnSpPr>
            <a:stCxn id="13" idx="4"/>
          </p:cNvCxnSpPr>
          <p:nvPr/>
        </p:nvCxnSpPr>
        <p:spPr>
          <a:xfrm flipH="1">
            <a:off x="4526610" y="2434022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D6ECB2-2044-878E-8A96-1EA24FC79656}"/>
              </a:ext>
            </a:extLst>
          </p:cNvPr>
          <p:cNvSpPr/>
          <p:nvPr/>
        </p:nvSpPr>
        <p:spPr>
          <a:xfrm>
            <a:off x="6005556" y="2256958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C5894B-3BFD-1B51-2DCE-4C9D67CF8D01}"/>
              </a:ext>
            </a:extLst>
          </p:cNvPr>
          <p:cNvCxnSpPr>
            <a:stCxn id="15" idx="4"/>
          </p:cNvCxnSpPr>
          <p:nvPr/>
        </p:nvCxnSpPr>
        <p:spPr>
          <a:xfrm flipH="1">
            <a:off x="6095008" y="2439838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5E8406-4806-9E2E-2BD6-A352980ABAF0}"/>
              </a:ext>
            </a:extLst>
          </p:cNvPr>
          <p:cNvSpPr/>
          <p:nvPr/>
        </p:nvSpPr>
        <p:spPr>
          <a:xfrm>
            <a:off x="7160812" y="2260860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FF9283-B56D-331C-11A6-2B97329B5C28}"/>
              </a:ext>
            </a:extLst>
          </p:cNvPr>
          <p:cNvCxnSpPr>
            <a:cxnSpLocks/>
            <a:stCxn id="17" idx="4"/>
          </p:cNvCxnSpPr>
          <p:nvPr/>
        </p:nvCxnSpPr>
        <p:spPr>
          <a:xfrm flipH="1">
            <a:off x="7250264" y="2443740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105B591-53D4-1674-0F7B-96111356D10F}"/>
              </a:ext>
            </a:extLst>
          </p:cNvPr>
          <p:cNvSpPr/>
          <p:nvPr/>
        </p:nvSpPr>
        <p:spPr>
          <a:xfrm>
            <a:off x="8294207" y="2260860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ECFF72-0420-0DEA-CB4A-7FFCFDFE1CDE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8383659" y="2443740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1DD6052-2F8C-650C-B6D2-3AF971AB09EB}"/>
              </a:ext>
            </a:extLst>
          </p:cNvPr>
          <p:cNvSpPr/>
          <p:nvPr/>
        </p:nvSpPr>
        <p:spPr>
          <a:xfrm>
            <a:off x="9442185" y="2288764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575A9-0F75-1189-C7F5-232E97E67178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9531637" y="2471644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F0A6C37-3EF0-3AF1-44F4-5CAFCE8DE5A1}"/>
              </a:ext>
            </a:extLst>
          </p:cNvPr>
          <p:cNvSpPr/>
          <p:nvPr/>
        </p:nvSpPr>
        <p:spPr>
          <a:xfrm>
            <a:off x="10665024" y="2295324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42AF26-E3A3-70CD-0A52-E33F1C56E3B1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754476" y="2478204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48FFB9-689F-0A5B-BB3C-92A3CA48E2E2}"/>
              </a:ext>
            </a:extLst>
          </p:cNvPr>
          <p:cNvSpPr txBox="1"/>
          <p:nvPr/>
        </p:nvSpPr>
        <p:spPr>
          <a:xfrm>
            <a:off x="1346248" y="2415534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Drafting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of Plan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15CBD0-EA58-629C-7B04-C5C35C4311B9}"/>
              </a:ext>
            </a:extLst>
          </p:cNvPr>
          <p:cNvSpPr txBox="1"/>
          <p:nvPr/>
        </p:nvSpPr>
        <p:spPr>
          <a:xfrm>
            <a:off x="1338146" y="2727067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Purpose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8FC174-FB3E-D196-64A8-2AC3C85B403E}"/>
              </a:ext>
            </a:extLst>
          </p:cNvPr>
          <p:cNvSpPr txBox="1"/>
          <p:nvPr/>
        </p:nvSpPr>
        <p:spPr>
          <a:xfrm>
            <a:off x="1360914" y="3096399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Projects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980218-3334-EA4F-64E6-6EA57037ECD0}"/>
              </a:ext>
            </a:extLst>
          </p:cNvPr>
          <p:cNvSpPr txBox="1"/>
          <p:nvPr/>
        </p:nvSpPr>
        <p:spPr>
          <a:xfrm>
            <a:off x="1338146" y="3433488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Boundary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09E6A9-7FAC-A9A6-311C-A48BC197F92D}"/>
              </a:ext>
            </a:extLst>
          </p:cNvPr>
          <p:cNvSpPr txBox="1"/>
          <p:nvPr/>
        </p:nvSpPr>
        <p:spPr>
          <a:xfrm>
            <a:off x="1330032" y="3779178"/>
            <a:ext cx="16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Financial Analysis</a:t>
            </a:r>
          </a:p>
        </p:txBody>
      </p:sp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3EDF4182-4199-3D4D-80D1-68CE87B4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1102" y="2776531"/>
            <a:ext cx="203656" cy="274555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6248E568-5678-1D8F-733C-A1CDDA728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9996" y="3130486"/>
            <a:ext cx="203656" cy="274555"/>
          </a:xfrm>
          <a:prstGeom prst="rect">
            <a:avLst/>
          </a:prstGeom>
        </p:spPr>
      </p:pic>
      <p:sp>
        <p:nvSpPr>
          <p:cNvPr id="32" name="Right Brace 31">
            <a:extLst>
              <a:ext uri="{FF2B5EF4-FFF2-40B4-BE49-F238E27FC236}">
                <a16:creationId xmlns:a16="http://schemas.microsoft.com/office/drawing/2014/main" id="{9A4BD705-C723-C4EA-1227-8591C41C35E2}"/>
              </a:ext>
            </a:extLst>
          </p:cNvPr>
          <p:cNvSpPr/>
          <p:nvPr/>
        </p:nvSpPr>
        <p:spPr>
          <a:xfrm rot="5400000">
            <a:off x="1995380" y="4081599"/>
            <a:ext cx="422413" cy="175310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7E459E8-B7AD-BF09-AED9-86451C8B61E7}"/>
              </a:ext>
            </a:extLst>
          </p:cNvPr>
          <p:cNvSpPr/>
          <p:nvPr/>
        </p:nvSpPr>
        <p:spPr>
          <a:xfrm rot="5400000">
            <a:off x="4746673" y="3219380"/>
            <a:ext cx="422413" cy="347754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1CAB510-326D-09F6-C9B7-DC0C305000F7}"/>
              </a:ext>
            </a:extLst>
          </p:cNvPr>
          <p:cNvSpPr/>
          <p:nvPr/>
        </p:nvSpPr>
        <p:spPr>
          <a:xfrm rot="5400000">
            <a:off x="7352141" y="4227295"/>
            <a:ext cx="422414" cy="146171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74C55DE-51B6-415F-FFBE-CDF83032A013}"/>
              </a:ext>
            </a:extLst>
          </p:cNvPr>
          <p:cNvSpPr/>
          <p:nvPr/>
        </p:nvSpPr>
        <p:spPr>
          <a:xfrm rot="5400000">
            <a:off x="10112898" y="4225139"/>
            <a:ext cx="422414" cy="146171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F443C9-110B-598D-74E5-0F1257490538}"/>
              </a:ext>
            </a:extLst>
          </p:cNvPr>
          <p:cNvSpPr txBox="1"/>
          <p:nvPr/>
        </p:nvSpPr>
        <p:spPr>
          <a:xfrm>
            <a:off x="1642930" y="5197845"/>
            <a:ext cx="161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Initial 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27A5A5-CDF2-D7D8-515A-4A10467C211C}"/>
              </a:ext>
            </a:extLst>
          </p:cNvPr>
          <p:cNvSpPr txBox="1"/>
          <p:nvPr/>
        </p:nvSpPr>
        <p:spPr>
          <a:xfrm>
            <a:off x="4050799" y="5197845"/>
            <a:ext cx="264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Public Feedback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E9732-E5C4-49BE-4708-21FFF54A5B8E}"/>
              </a:ext>
            </a:extLst>
          </p:cNvPr>
          <p:cNvSpPr txBox="1"/>
          <p:nvPr/>
        </p:nvSpPr>
        <p:spPr>
          <a:xfrm>
            <a:off x="7001668" y="5197845"/>
            <a:ext cx="264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Edits to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A10C4A-6CC5-F086-A65E-E3DDEC814BDD}"/>
              </a:ext>
            </a:extLst>
          </p:cNvPr>
          <p:cNvSpPr txBox="1"/>
          <p:nvPr/>
        </p:nvSpPr>
        <p:spPr>
          <a:xfrm>
            <a:off x="9519035" y="5195689"/>
            <a:ext cx="161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Consideration for Adoption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A14FA3B-58F5-8473-B726-62DD62F96EBB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8536116" cy="535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604020202020204" pitchFamily="34" charset="0"/>
                <a:ea typeface="+mj-ea"/>
                <a:cs typeface="Posterama" panose="020B0504020200020000" pitchFamily="34" charset="0"/>
              </a:rPr>
              <a:t>UR consideration process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A132B0-789E-46FE-FD91-1A48F29E9CA9}"/>
              </a:ext>
            </a:extLst>
          </p:cNvPr>
          <p:cNvSpPr/>
          <p:nvPr/>
        </p:nvSpPr>
        <p:spPr>
          <a:xfrm>
            <a:off x="394665" y="6368425"/>
            <a:ext cx="509118" cy="2906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1EA048-9579-A87B-F41A-DABFCEEE3387}"/>
              </a:ext>
            </a:extLst>
          </p:cNvPr>
          <p:cNvSpPr txBox="1"/>
          <p:nvPr/>
        </p:nvSpPr>
        <p:spPr>
          <a:xfrm>
            <a:off x="877824" y="6368425"/>
            <a:ext cx="689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Posterama" panose="020B0504020200020000" pitchFamily="34" charset="0"/>
              </a:rPr>
              <a:t>denotes where we are in the consideration process</a:t>
            </a:r>
          </a:p>
        </p:txBody>
      </p:sp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9FAECBE1-0997-08F3-EBD8-1E7AE0C9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905" y="3495320"/>
            <a:ext cx="203656" cy="274555"/>
          </a:xfrm>
          <a:prstGeom prst="rect">
            <a:avLst/>
          </a:prstGeom>
        </p:spPr>
      </p:pic>
      <p:pic>
        <p:nvPicPr>
          <p:cNvPr id="43" name="Graphic 42" descr="Checkmark with solid fill">
            <a:extLst>
              <a:ext uri="{FF2B5EF4-FFF2-40B4-BE49-F238E27FC236}">
                <a16:creationId xmlns:a16="http://schemas.microsoft.com/office/drawing/2014/main" id="{93F1F8F2-93B4-F632-F3CB-7C14A71BD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291" y="3832449"/>
            <a:ext cx="203656" cy="274555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5714BFD8-EC01-3C01-E8BA-D6DBB9B2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714" y="2936949"/>
            <a:ext cx="203656" cy="274555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29439D40-2816-DB83-4F9D-67A4A7616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7153" y="2934276"/>
            <a:ext cx="203656" cy="274555"/>
          </a:xfrm>
          <a:prstGeom prst="rect">
            <a:avLst/>
          </a:prstGeom>
        </p:spPr>
      </p:pic>
      <p:pic>
        <p:nvPicPr>
          <p:cNvPr id="48" name="Graphic 47" descr="Checkmark with solid fill">
            <a:extLst>
              <a:ext uri="{FF2B5EF4-FFF2-40B4-BE49-F238E27FC236}">
                <a16:creationId xmlns:a16="http://schemas.microsoft.com/office/drawing/2014/main" id="{DB495888-A8A0-006C-0467-3DE219A1D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822" y="2989415"/>
            <a:ext cx="203656" cy="274555"/>
          </a:xfrm>
          <a:prstGeom prst="rect">
            <a:avLst/>
          </a:prstGeom>
        </p:spPr>
      </p:pic>
      <p:pic>
        <p:nvPicPr>
          <p:cNvPr id="50" name="Graphic 49" descr="Checkmark with solid fill">
            <a:extLst>
              <a:ext uri="{FF2B5EF4-FFF2-40B4-BE49-F238E27FC236}">
                <a16:creationId xmlns:a16="http://schemas.microsoft.com/office/drawing/2014/main" id="{84665B28-FBE7-5894-20D9-E218CDC1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3948" y="2989415"/>
            <a:ext cx="203656" cy="27455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A2C8592-AA1C-FB05-27AB-B214CD70C8CC}"/>
              </a:ext>
            </a:extLst>
          </p:cNvPr>
          <p:cNvSpPr txBox="1"/>
          <p:nvPr/>
        </p:nvSpPr>
        <p:spPr>
          <a:xfrm>
            <a:off x="8249626" y="782558"/>
            <a:ext cx="2564021" cy="70788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Updating the Plan with changes</a:t>
            </a: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087887D6-08A6-5BC7-2AE0-7B2194035EE9}"/>
              </a:ext>
            </a:extLst>
          </p:cNvPr>
          <p:cNvCxnSpPr>
            <a:stCxn id="42" idx="2"/>
          </p:cNvCxnSpPr>
          <p:nvPr/>
        </p:nvCxnSpPr>
        <p:spPr>
          <a:xfrm rot="5400000">
            <a:off x="8858574" y="1596869"/>
            <a:ext cx="779489" cy="566639"/>
          </a:xfrm>
          <a:prstGeom prst="curved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8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5DFBA-89E9-430B-8B27-77AC5E77AB00}"/>
              </a:ext>
            </a:extLst>
          </p:cNvPr>
          <p:cNvSpPr txBox="1"/>
          <p:nvPr/>
        </p:nvSpPr>
        <p:spPr>
          <a:xfrm>
            <a:off x="1150882" y="1734207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5B1D-374C-58DC-1C6D-9244502A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124712"/>
            <a:ext cx="7091855" cy="548640"/>
          </a:xfrm>
        </p:spPr>
        <p:txBody>
          <a:bodyPr/>
          <a:lstStyle/>
          <a:p>
            <a:r>
              <a:rPr lang="en-US"/>
              <a:t>Urban Renewal Plan to </a:t>
            </a:r>
            <a:r>
              <a:rPr lang="en-US" b="1"/>
              <a:t>Recover and Revitalize </a:t>
            </a:r>
            <a:r>
              <a:rPr lang="en-US"/>
              <a:t>after the Almeda Fire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9341-2F31-A524-5E0F-64DF7FE9B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92F3-77AE-0C30-7219-E453E1412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42952" y="1519813"/>
            <a:ext cx="1784352" cy="189457"/>
          </a:xfrm>
        </p:spPr>
        <p:txBody>
          <a:bodyPr/>
          <a:lstStyle/>
          <a:p>
            <a:r>
              <a:rPr lang="en-US"/>
              <a:t>Plan framework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4840F-F89B-604C-C393-856A013E3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5" r="9183"/>
          <a:stretch/>
        </p:blipFill>
        <p:spPr>
          <a:xfrm>
            <a:off x="8623737" y="688207"/>
            <a:ext cx="3568263" cy="54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28AF3D1-6194-34D9-7460-61763FF00D9A}"/>
              </a:ext>
            </a:extLst>
          </p:cNvPr>
          <p:cNvSpPr/>
          <p:nvPr/>
        </p:nvSpPr>
        <p:spPr>
          <a:xfrm>
            <a:off x="9231130" y="2967480"/>
            <a:ext cx="735226" cy="646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B9199-DF4C-5BC5-3563-576895377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F2D63-3FF5-D547-96B9-BE9CCD1ABA58}" type="slidenum">
              <a:rPr kumimoji="0" lang="en-US" sz="1200" b="0" i="0" u="none" strike="noStrike" kern="1200" cap="all" spc="200" normalizeH="0" baseline="0" noProof="0" smtClean="0">
                <a:ln>
                  <a:noFill/>
                </a:ln>
                <a:solidFill>
                  <a:srgbClr val="96D3ED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all" spc="200" normalizeH="0" baseline="0" noProof="0">
              <a:ln>
                <a:noFill/>
              </a:ln>
              <a:solidFill>
                <a:srgbClr val="96D3ED"/>
              </a:solidFill>
              <a:effectLst/>
              <a:uLnTx/>
              <a:uFillTx/>
              <a:latin typeface="Posterama" panose="020B0504020200020000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9DB21-3CC9-7E06-C6DE-B576A7F79F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353205" y="1561751"/>
            <a:ext cx="1973824" cy="1584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100" normalizeH="0" baseline="0" noProof="0" dirty="0">
                <a:ln>
                  <a:noFill/>
                </a:ln>
                <a:solidFill>
                  <a:srgbClr val="96D3ED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+mn-cs"/>
              </a:rPr>
              <a:t>PLAN &amp; REPORT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0A001-3588-09FE-D5AA-5DA83867A6E6}"/>
              </a:ext>
            </a:extLst>
          </p:cNvPr>
          <p:cNvCxnSpPr>
            <a:cxnSpLocks/>
          </p:cNvCxnSpPr>
          <p:nvPr/>
        </p:nvCxnSpPr>
        <p:spPr>
          <a:xfrm>
            <a:off x="1236758" y="2320715"/>
            <a:ext cx="9601200" cy="6942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AE1B39-66A4-21BA-613A-86B51E058389}"/>
              </a:ext>
            </a:extLst>
          </p:cNvPr>
          <p:cNvCxnSpPr>
            <a:cxnSpLocks/>
          </p:cNvCxnSpPr>
          <p:nvPr/>
        </p:nvCxnSpPr>
        <p:spPr>
          <a:xfrm>
            <a:off x="3191454" y="2346707"/>
            <a:ext cx="3641034" cy="266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5D8992-4E1D-E209-E25B-4AFECEB571E7}"/>
              </a:ext>
            </a:extLst>
          </p:cNvPr>
          <p:cNvSpPr txBox="1"/>
          <p:nvPr/>
        </p:nvSpPr>
        <p:spPr>
          <a:xfrm>
            <a:off x="3638714" y="185506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45-day public review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D675-1D38-FA67-D801-539D68F940C4}"/>
              </a:ext>
            </a:extLst>
          </p:cNvPr>
          <p:cNvSpPr txBox="1"/>
          <p:nvPr/>
        </p:nvSpPr>
        <p:spPr>
          <a:xfrm>
            <a:off x="5298551" y="2812992"/>
            <a:ext cx="161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Planning Commission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9030F-47AC-A28A-5FC7-93547841C009}"/>
              </a:ext>
            </a:extLst>
          </p:cNvPr>
          <p:cNvSpPr txBox="1"/>
          <p:nvPr/>
        </p:nvSpPr>
        <p:spPr>
          <a:xfrm>
            <a:off x="3764613" y="2902015"/>
            <a:ext cx="16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Jackson County Board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B4020-B730-8945-857C-AB12CBE7AE72}"/>
              </a:ext>
            </a:extLst>
          </p:cNvPr>
          <p:cNvSpPr txBox="1"/>
          <p:nvPr/>
        </p:nvSpPr>
        <p:spPr>
          <a:xfrm>
            <a:off x="6683567" y="2949909"/>
            <a:ext cx="11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Public Hearing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E13C8-8C27-CA2C-5823-CE3870860991}"/>
              </a:ext>
            </a:extLst>
          </p:cNvPr>
          <p:cNvSpPr txBox="1"/>
          <p:nvPr/>
        </p:nvSpPr>
        <p:spPr>
          <a:xfrm>
            <a:off x="7890342" y="2902015"/>
            <a:ext cx="107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Vote to Refer to the Ballot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16E38-B7E2-ECC9-C7BA-F75A5C5EE688}"/>
              </a:ext>
            </a:extLst>
          </p:cNvPr>
          <p:cNvSpPr txBox="1"/>
          <p:nvPr/>
        </p:nvSpPr>
        <p:spPr>
          <a:xfrm>
            <a:off x="9014310" y="2949909"/>
            <a:ext cx="10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Public Vote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9591F-57A3-3DDC-1D5E-8002EE0E7C88}"/>
              </a:ext>
            </a:extLst>
          </p:cNvPr>
          <p:cNvSpPr txBox="1"/>
          <p:nvPr/>
        </p:nvSpPr>
        <p:spPr>
          <a:xfrm>
            <a:off x="10015668" y="2939637"/>
            <a:ext cx="14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Final Adoption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(if approved)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0F7C115-2C7D-4AC9-2CB9-1EE96F99DFEF}"/>
              </a:ext>
            </a:extLst>
          </p:cNvPr>
          <p:cNvSpPr/>
          <p:nvPr/>
        </p:nvSpPr>
        <p:spPr>
          <a:xfrm>
            <a:off x="4437158" y="2251142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ACD1FF-4794-4216-C9F6-1062EAF865DD}"/>
              </a:ext>
            </a:extLst>
          </p:cNvPr>
          <p:cNvCxnSpPr>
            <a:stCxn id="13" idx="4"/>
          </p:cNvCxnSpPr>
          <p:nvPr/>
        </p:nvCxnSpPr>
        <p:spPr>
          <a:xfrm flipH="1">
            <a:off x="4526610" y="2434022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D6ECB2-2044-878E-8A96-1EA24FC79656}"/>
              </a:ext>
            </a:extLst>
          </p:cNvPr>
          <p:cNvSpPr/>
          <p:nvPr/>
        </p:nvSpPr>
        <p:spPr>
          <a:xfrm>
            <a:off x="6005556" y="2256958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C5894B-3BFD-1B51-2DCE-4C9D67CF8D01}"/>
              </a:ext>
            </a:extLst>
          </p:cNvPr>
          <p:cNvCxnSpPr>
            <a:stCxn id="15" idx="4"/>
          </p:cNvCxnSpPr>
          <p:nvPr/>
        </p:nvCxnSpPr>
        <p:spPr>
          <a:xfrm flipH="1">
            <a:off x="6095008" y="2439838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5E8406-4806-9E2E-2BD6-A352980ABAF0}"/>
              </a:ext>
            </a:extLst>
          </p:cNvPr>
          <p:cNvSpPr/>
          <p:nvPr/>
        </p:nvSpPr>
        <p:spPr>
          <a:xfrm>
            <a:off x="7160812" y="2260860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FF9283-B56D-331C-11A6-2B97329B5C28}"/>
              </a:ext>
            </a:extLst>
          </p:cNvPr>
          <p:cNvCxnSpPr>
            <a:cxnSpLocks/>
            <a:stCxn id="17" idx="4"/>
          </p:cNvCxnSpPr>
          <p:nvPr/>
        </p:nvCxnSpPr>
        <p:spPr>
          <a:xfrm flipH="1">
            <a:off x="7250264" y="2443740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105B591-53D4-1674-0F7B-96111356D10F}"/>
              </a:ext>
            </a:extLst>
          </p:cNvPr>
          <p:cNvSpPr/>
          <p:nvPr/>
        </p:nvSpPr>
        <p:spPr>
          <a:xfrm>
            <a:off x="8294207" y="2260860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ECFF72-0420-0DEA-CB4A-7FFCFDFE1CDE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8383659" y="2443740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1DD6052-2F8C-650C-B6D2-3AF971AB09EB}"/>
              </a:ext>
            </a:extLst>
          </p:cNvPr>
          <p:cNvSpPr/>
          <p:nvPr/>
        </p:nvSpPr>
        <p:spPr>
          <a:xfrm>
            <a:off x="9442185" y="2288764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575A9-0F75-1189-C7F5-232E97E67178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9531637" y="2471644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F0A6C37-3EF0-3AF1-44F4-5CAFCE8DE5A1}"/>
              </a:ext>
            </a:extLst>
          </p:cNvPr>
          <p:cNvSpPr/>
          <p:nvPr/>
        </p:nvSpPr>
        <p:spPr>
          <a:xfrm>
            <a:off x="10665024" y="2295324"/>
            <a:ext cx="182880" cy="18288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42AF26-E3A3-70CD-0A52-E33F1C56E3B1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754476" y="2478204"/>
            <a:ext cx="1988" cy="4679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48FFB9-689F-0A5B-BB3C-92A3CA48E2E2}"/>
              </a:ext>
            </a:extLst>
          </p:cNvPr>
          <p:cNvSpPr txBox="1"/>
          <p:nvPr/>
        </p:nvSpPr>
        <p:spPr>
          <a:xfrm>
            <a:off x="1346248" y="2415534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Drafting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506030503040204" pitchFamily="34" charset="0"/>
                <a:ea typeface="+mn-ea"/>
                <a:cs typeface="+mn-cs"/>
              </a:rPr>
              <a:t>of Plan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15CBD0-EA58-629C-7B04-C5C35C4311B9}"/>
              </a:ext>
            </a:extLst>
          </p:cNvPr>
          <p:cNvSpPr txBox="1"/>
          <p:nvPr/>
        </p:nvSpPr>
        <p:spPr>
          <a:xfrm>
            <a:off x="1338146" y="2727067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Purpose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8FC174-FB3E-D196-64A8-2AC3C85B403E}"/>
              </a:ext>
            </a:extLst>
          </p:cNvPr>
          <p:cNvSpPr txBox="1"/>
          <p:nvPr/>
        </p:nvSpPr>
        <p:spPr>
          <a:xfrm>
            <a:off x="1360914" y="3096399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Projects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980218-3334-EA4F-64E6-6EA57037ECD0}"/>
              </a:ext>
            </a:extLst>
          </p:cNvPr>
          <p:cNvSpPr txBox="1"/>
          <p:nvPr/>
        </p:nvSpPr>
        <p:spPr>
          <a:xfrm>
            <a:off x="1338146" y="3433488"/>
            <a:ext cx="161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Boundary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09E6A9-7FAC-A9A6-311C-A48BC197F92D}"/>
              </a:ext>
            </a:extLst>
          </p:cNvPr>
          <p:cNvSpPr txBox="1"/>
          <p:nvPr/>
        </p:nvSpPr>
        <p:spPr>
          <a:xfrm>
            <a:off x="1330032" y="3779178"/>
            <a:ext cx="161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+mn-cs"/>
              </a:rPr>
              <a:t>Financial Analysis</a:t>
            </a:r>
          </a:p>
        </p:txBody>
      </p:sp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3EDF4182-4199-3D4D-80D1-68CE87B4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1102" y="2776531"/>
            <a:ext cx="203656" cy="274555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6248E568-5678-1D8F-733C-A1CDDA728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9996" y="3130486"/>
            <a:ext cx="203656" cy="274555"/>
          </a:xfrm>
          <a:prstGeom prst="rect">
            <a:avLst/>
          </a:prstGeom>
        </p:spPr>
      </p:pic>
      <p:sp>
        <p:nvSpPr>
          <p:cNvPr id="32" name="Right Brace 31">
            <a:extLst>
              <a:ext uri="{FF2B5EF4-FFF2-40B4-BE49-F238E27FC236}">
                <a16:creationId xmlns:a16="http://schemas.microsoft.com/office/drawing/2014/main" id="{9A4BD705-C723-C4EA-1227-8591C41C35E2}"/>
              </a:ext>
            </a:extLst>
          </p:cNvPr>
          <p:cNvSpPr/>
          <p:nvPr/>
        </p:nvSpPr>
        <p:spPr>
          <a:xfrm rot="5400000">
            <a:off x="1995380" y="4081599"/>
            <a:ext cx="422413" cy="175310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7E459E8-B7AD-BF09-AED9-86451C8B61E7}"/>
              </a:ext>
            </a:extLst>
          </p:cNvPr>
          <p:cNvSpPr/>
          <p:nvPr/>
        </p:nvSpPr>
        <p:spPr>
          <a:xfrm rot="5400000">
            <a:off x="4746673" y="3219380"/>
            <a:ext cx="422413" cy="347754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1CAB510-326D-09F6-C9B7-DC0C305000F7}"/>
              </a:ext>
            </a:extLst>
          </p:cNvPr>
          <p:cNvSpPr/>
          <p:nvPr/>
        </p:nvSpPr>
        <p:spPr>
          <a:xfrm rot="5400000">
            <a:off x="7352141" y="4227295"/>
            <a:ext cx="422414" cy="146171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74C55DE-51B6-415F-FFBE-CDF83032A013}"/>
              </a:ext>
            </a:extLst>
          </p:cNvPr>
          <p:cNvSpPr/>
          <p:nvPr/>
        </p:nvSpPr>
        <p:spPr>
          <a:xfrm rot="5400000">
            <a:off x="10112898" y="4225139"/>
            <a:ext cx="422414" cy="146171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F443C9-110B-598D-74E5-0F1257490538}"/>
              </a:ext>
            </a:extLst>
          </p:cNvPr>
          <p:cNvSpPr txBox="1"/>
          <p:nvPr/>
        </p:nvSpPr>
        <p:spPr>
          <a:xfrm>
            <a:off x="1642930" y="5197845"/>
            <a:ext cx="1610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Initial 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27A5A5-CDF2-D7D8-515A-4A10467C211C}"/>
              </a:ext>
            </a:extLst>
          </p:cNvPr>
          <p:cNvSpPr txBox="1"/>
          <p:nvPr/>
        </p:nvSpPr>
        <p:spPr>
          <a:xfrm>
            <a:off x="4050799" y="5197845"/>
            <a:ext cx="264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Public Feedback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E9732-E5C4-49BE-4708-21FFF54A5B8E}"/>
              </a:ext>
            </a:extLst>
          </p:cNvPr>
          <p:cNvSpPr txBox="1"/>
          <p:nvPr/>
        </p:nvSpPr>
        <p:spPr>
          <a:xfrm>
            <a:off x="7001668" y="5197845"/>
            <a:ext cx="264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Edits to Plan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A10C4A-6CC5-F086-A65E-E3DDEC814BDD}"/>
              </a:ext>
            </a:extLst>
          </p:cNvPr>
          <p:cNvSpPr txBox="1"/>
          <p:nvPr/>
        </p:nvSpPr>
        <p:spPr>
          <a:xfrm>
            <a:off x="9519035" y="5195689"/>
            <a:ext cx="161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Consideration for Adoption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A14FA3B-58F5-8473-B726-62DD62F96EBB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8536116" cy="535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300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 Condensed" panose="020B0604020202020204" pitchFamily="34" charset="0"/>
                <a:ea typeface="+mj-ea"/>
                <a:cs typeface="Posterama" panose="020B0504020200020000" pitchFamily="34" charset="0"/>
              </a:rPr>
              <a:t>UR consideration process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A132B0-789E-46FE-FD91-1A48F29E9CA9}"/>
              </a:ext>
            </a:extLst>
          </p:cNvPr>
          <p:cNvSpPr/>
          <p:nvPr/>
        </p:nvSpPr>
        <p:spPr>
          <a:xfrm>
            <a:off x="394665" y="6368425"/>
            <a:ext cx="509118" cy="2906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ytona Condensed Ligh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1EA048-9579-A87B-F41A-DABFCEEE3387}"/>
              </a:ext>
            </a:extLst>
          </p:cNvPr>
          <p:cNvSpPr txBox="1"/>
          <p:nvPr/>
        </p:nvSpPr>
        <p:spPr>
          <a:xfrm>
            <a:off x="877824" y="6368425"/>
            <a:ext cx="689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aytona Condensed Light"/>
                <a:ea typeface="+mn-ea"/>
                <a:cs typeface="Posterama" panose="020B0504020200020000" pitchFamily="34" charset="0"/>
              </a:rPr>
              <a:t>denotes where we are in the consideration process</a:t>
            </a:r>
          </a:p>
        </p:txBody>
      </p:sp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9FAECBE1-0997-08F3-EBD8-1E7AE0C9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905" y="3495320"/>
            <a:ext cx="203656" cy="274555"/>
          </a:xfrm>
          <a:prstGeom prst="rect">
            <a:avLst/>
          </a:prstGeom>
        </p:spPr>
      </p:pic>
      <p:pic>
        <p:nvPicPr>
          <p:cNvPr id="43" name="Graphic 42" descr="Checkmark with solid fill">
            <a:extLst>
              <a:ext uri="{FF2B5EF4-FFF2-40B4-BE49-F238E27FC236}">
                <a16:creationId xmlns:a16="http://schemas.microsoft.com/office/drawing/2014/main" id="{93F1F8F2-93B4-F632-F3CB-7C14A71BD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291" y="3832449"/>
            <a:ext cx="203656" cy="274555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5714BFD8-EC01-3C01-E8BA-D6DBB9B2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714" y="2936949"/>
            <a:ext cx="203656" cy="274555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29439D40-2816-DB83-4F9D-67A4A7616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7153" y="2934276"/>
            <a:ext cx="203656" cy="274555"/>
          </a:xfrm>
          <a:prstGeom prst="rect">
            <a:avLst/>
          </a:prstGeom>
        </p:spPr>
      </p:pic>
      <p:pic>
        <p:nvPicPr>
          <p:cNvPr id="48" name="Graphic 47" descr="Checkmark with solid fill">
            <a:extLst>
              <a:ext uri="{FF2B5EF4-FFF2-40B4-BE49-F238E27FC236}">
                <a16:creationId xmlns:a16="http://schemas.microsoft.com/office/drawing/2014/main" id="{DB495888-A8A0-006C-0467-3DE219A1D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822" y="2989415"/>
            <a:ext cx="203656" cy="274555"/>
          </a:xfrm>
          <a:prstGeom prst="rect">
            <a:avLst/>
          </a:prstGeom>
        </p:spPr>
      </p:pic>
      <p:pic>
        <p:nvPicPr>
          <p:cNvPr id="50" name="Graphic 49" descr="Checkmark with solid fill">
            <a:extLst>
              <a:ext uri="{FF2B5EF4-FFF2-40B4-BE49-F238E27FC236}">
                <a16:creationId xmlns:a16="http://schemas.microsoft.com/office/drawing/2014/main" id="{84665B28-FBE7-5894-20D9-E218CDC1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3948" y="2989415"/>
            <a:ext cx="203656" cy="2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9" y="732876"/>
            <a:ext cx="5157216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URBAN RENEWAL AREA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3B3A0-FE97-D4D4-A6D3-D73FBC55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56" y="1268588"/>
            <a:ext cx="7183293" cy="539261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41470E9-FF6C-F0C2-8766-6A10DD6A3A93}"/>
              </a:ext>
            </a:extLst>
          </p:cNvPr>
          <p:cNvSpPr/>
          <p:nvPr/>
        </p:nvSpPr>
        <p:spPr>
          <a:xfrm>
            <a:off x="3468413" y="3429000"/>
            <a:ext cx="318654" cy="311727"/>
          </a:xfrm>
          <a:prstGeom prst="star5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80C49-B6D7-827D-CE17-D582F32EEA9F}"/>
              </a:ext>
            </a:extLst>
          </p:cNvPr>
          <p:cNvSpPr txBox="1"/>
          <p:nvPr/>
        </p:nvSpPr>
        <p:spPr>
          <a:xfrm>
            <a:off x="1009690" y="3623594"/>
            <a:ext cx="2326857" cy="120032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Shady Brooks Mobile Estates has been removed from the District</a:t>
            </a:r>
          </a:p>
        </p:txBody>
      </p:sp>
    </p:spTree>
    <p:extLst>
      <p:ext uri="{BB962C8B-B14F-4D97-AF65-F5344CB8AC3E}">
        <p14:creationId xmlns:p14="http://schemas.microsoft.com/office/powerpoint/2010/main" val="40081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9" y="732876"/>
            <a:ext cx="5157216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URBAN RENEWAL GOALS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74D95D-B65E-CC11-213B-21A29BAB8BE2}"/>
              </a:ext>
            </a:extLst>
          </p:cNvPr>
          <p:cNvSpPr txBox="1">
            <a:spLocks/>
          </p:cNvSpPr>
          <p:nvPr/>
        </p:nvSpPr>
        <p:spPr>
          <a:xfrm>
            <a:off x="1340069" y="1687825"/>
            <a:ext cx="8358667" cy="1103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>
                <a:solidFill>
                  <a:schemeClr val="tx2"/>
                </a:solidFill>
              </a:rPr>
              <a:t>Recover affordable housing</a:t>
            </a:r>
            <a:r>
              <a:rPr lang="en-US" sz="2400" cap="none" dirty="0"/>
              <a:t>. </a:t>
            </a:r>
            <a:r>
              <a:rPr lang="en-US" sz="2400" cap="none" dirty="0">
                <a:latin typeface="+mn-lt"/>
              </a:rPr>
              <a:t>Increase available, buildable land and decrease the cost of building affordable housing.</a:t>
            </a:r>
          </a:p>
          <a:p>
            <a:endParaRPr lang="en-US" sz="2800" cap="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C5D675-4B49-CE17-E355-AA8BB06555D5}"/>
              </a:ext>
            </a:extLst>
          </p:cNvPr>
          <p:cNvSpPr txBox="1">
            <a:spLocks/>
          </p:cNvSpPr>
          <p:nvPr/>
        </p:nvSpPr>
        <p:spPr>
          <a:xfrm>
            <a:off x="1340069" y="2835463"/>
            <a:ext cx="8358667" cy="831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>
                <a:solidFill>
                  <a:schemeClr val="tx2"/>
                </a:solidFill>
              </a:rPr>
              <a:t>Revitalize commercial areas</a:t>
            </a:r>
            <a:r>
              <a:rPr lang="en-US" sz="2400" cap="none" dirty="0"/>
              <a:t>. </a:t>
            </a:r>
            <a:r>
              <a:rPr lang="en-US" sz="2400" cap="none" dirty="0">
                <a:latin typeface="+mn-lt"/>
              </a:rPr>
              <a:t>Encourage commercial property development and support business development.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619F1D-DB2A-6D98-7A13-B3BACCBE6441}"/>
              </a:ext>
            </a:extLst>
          </p:cNvPr>
          <p:cNvSpPr txBox="1">
            <a:spLocks/>
          </p:cNvSpPr>
          <p:nvPr/>
        </p:nvSpPr>
        <p:spPr>
          <a:xfrm>
            <a:off x="1340069" y="3769967"/>
            <a:ext cx="8358667" cy="831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>
                <a:solidFill>
                  <a:schemeClr val="tx2"/>
                </a:solidFill>
              </a:rPr>
              <a:t>Upgrade city infrastructure</a:t>
            </a:r>
            <a:r>
              <a:rPr lang="en-US" sz="2400" cap="none" dirty="0"/>
              <a:t>. </a:t>
            </a:r>
            <a:r>
              <a:rPr lang="en-US" sz="2400" cap="none" dirty="0">
                <a:latin typeface="+mn-lt"/>
              </a:rPr>
              <a:t>Perform neighborhood-specific investments to support high-density housing and capital projects that support increased demand on entire system.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E6EEA1-B1FD-3B2D-2067-FCCC84E05391}"/>
              </a:ext>
            </a:extLst>
          </p:cNvPr>
          <p:cNvSpPr txBox="1">
            <a:spLocks/>
          </p:cNvSpPr>
          <p:nvPr/>
        </p:nvSpPr>
        <p:spPr>
          <a:xfrm>
            <a:off x="1261560" y="5280503"/>
            <a:ext cx="8358667" cy="831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>
                <a:solidFill>
                  <a:schemeClr val="tx2"/>
                </a:solidFill>
              </a:rPr>
              <a:t>Increase resiliency and decrease risk</a:t>
            </a:r>
            <a:r>
              <a:rPr lang="en-US" sz="2400" cap="none" dirty="0"/>
              <a:t>. </a:t>
            </a:r>
            <a:r>
              <a:rPr lang="en-US" sz="2400" cap="none" dirty="0">
                <a:latin typeface="+mn-lt"/>
              </a:rPr>
              <a:t>Improve our response to and decrease risk of emergencies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0479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27EA-A6AD-97BC-1ADB-6D8D1A4F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69" y="732876"/>
            <a:ext cx="5157216" cy="535712"/>
          </a:xfrm>
        </p:spPr>
        <p:txBody>
          <a:bodyPr/>
          <a:lstStyle/>
          <a:p>
            <a:r>
              <a:rPr lang="en-US" b="1" dirty="0">
                <a:latin typeface="Daytona Condensed" panose="020B0604020202020204" pitchFamily="34" charset="0"/>
              </a:rPr>
              <a:t>URBAN RENEWAL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B5CE3-4B9A-F4CE-7CFA-737572BD35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PLAN &amp;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FD9C-E800-BC25-A5D0-315AB602F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0B15-DB8D-53ED-5632-571F774E2649}"/>
              </a:ext>
            </a:extLst>
          </p:cNvPr>
          <p:cNvSpPr txBox="1"/>
          <p:nvPr/>
        </p:nvSpPr>
        <p:spPr>
          <a:xfrm>
            <a:off x="1671144" y="4984804"/>
            <a:ext cx="1797269" cy="772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74D95D-B65E-CC11-213B-21A29BAB8BE2}"/>
              </a:ext>
            </a:extLst>
          </p:cNvPr>
          <p:cNvSpPr txBox="1">
            <a:spLocks/>
          </p:cNvSpPr>
          <p:nvPr/>
        </p:nvSpPr>
        <p:spPr>
          <a:xfrm>
            <a:off x="1340069" y="1687825"/>
            <a:ext cx="9651204" cy="433197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spc="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Rapp Road Sidewalk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 err="1">
                <a:solidFill>
                  <a:schemeClr val="accent3">
                    <a:lumMod val="75000"/>
                  </a:schemeClr>
                </a:solidFill>
              </a:rPr>
              <a:t>Wintersage</a:t>
            </a: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 Upgrade to Local Street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Rapp Road Railroad Crossing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 err="1">
                <a:solidFill>
                  <a:schemeClr val="accent3">
                    <a:lumMod val="75000"/>
                  </a:schemeClr>
                </a:solidFill>
              </a:rPr>
              <a:t>Gangnes</a:t>
            </a: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 Neighborhood Storm Drain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Fire flow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Neighborhood-specific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Assessment of publicly owned properties for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Affordable Housing Incentive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Economic Development Incentive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Tree Planting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Wagner Creek/Bear Creek Walking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Seismic Pipe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Shake Alert for Water Distribution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cap="none" dirty="0">
                <a:solidFill>
                  <a:schemeClr val="accent3">
                    <a:lumMod val="75000"/>
                  </a:schemeClr>
                </a:solidFill>
              </a:rPr>
              <a:t>Emergency Warning and Response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AA821-C7BA-3862-6A10-68EEB4AC3F78}"/>
              </a:ext>
            </a:extLst>
          </p:cNvPr>
          <p:cNvSpPr txBox="1"/>
          <p:nvPr/>
        </p:nvSpPr>
        <p:spPr>
          <a:xfrm rot="1408386">
            <a:off x="8175897" y="791535"/>
            <a:ext cx="39912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Total cost of these projects is estimated at $11.6 million</a:t>
            </a:r>
          </a:p>
        </p:txBody>
      </p:sp>
    </p:spTree>
    <p:extLst>
      <p:ext uri="{BB962C8B-B14F-4D97-AF65-F5344CB8AC3E}">
        <p14:creationId xmlns:p14="http://schemas.microsoft.com/office/powerpoint/2010/main" val="244488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DEEE-71E7-AED3-FFFF-C2D243B3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79413-E9DA-3C16-6716-89A65106A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BBC00-1D01-D769-9A1C-0C023AF69247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5157216" cy="5357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3600" kern="1200" cap="all" spc="0" baseline="0">
                <a:solidFill>
                  <a:schemeClr val="tx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 b="1">
                <a:latin typeface="Daytona Condensed" panose="020B0604020202020204" pitchFamily="34" charset="0"/>
              </a:rPr>
              <a:t>TAX INCREMENT FINANCING</a:t>
            </a:r>
            <a:endParaRPr lang="en-US" b="1" dirty="0">
              <a:latin typeface="Daytona Condensed" panose="020B0604020202020204" pitchFamily="34" charset="0"/>
            </a:endParaRP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433FF905-FFD9-3116-B4BC-113DD0CE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9" y="2393765"/>
            <a:ext cx="1001259" cy="1001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5E277-EFE5-CE81-A35D-38D44858D16C}"/>
              </a:ext>
            </a:extLst>
          </p:cNvPr>
          <p:cNvSpPr txBox="1"/>
          <p:nvPr/>
        </p:nvSpPr>
        <p:spPr>
          <a:xfrm>
            <a:off x="2937444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FDF7-DE83-1A5B-9A84-E45C35FEF764}"/>
              </a:ext>
            </a:extLst>
          </p:cNvPr>
          <p:cNvSpPr txBox="1"/>
          <p:nvPr/>
        </p:nvSpPr>
        <p:spPr>
          <a:xfrm>
            <a:off x="4534819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67F01-8D7B-4B0C-B809-25DAD1D9374E}"/>
              </a:ext>
            </a:extLst>
          </p:cNvPr>
          <p:cNvSpPr txBox="1"/>
          <p:nvPr/>
        </p:nvSpPr>
        <p:spPr>
          <a:xfrm>
            <a:off x="6278948" y="196607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147F7-5ACB-DCD8-3A8C-7CED0371D44E}"/>
              </a:ext>
            </a:extLst>
          </p:cNvPr>
          <p:cNvSpPr txBox="1"/>
          <p:nvPr/>
        </p:nvSpPr>
        <p:spPr>
          <a:xfrm>
            <a:off x="8023077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8A2DC-0B9E-3157-8BF7-6B0B5EBED8F7}"/>
              </a:ext>
            </a:extLst>
          </p:cNvPr>
          <p:cNvSpPr txBox="1"/>
          <p:nvPr/>
        </p:nvSpPr>
        <p:spPr>
          <a:xfrm>
            <a:off x="9620452" y="1966075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2024…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972F2-80DE-2632-FDE9-2D9D7E0FDF22}"/>
              </a:ext>
            </a:extLst>
          </p:cNvPr>
          <p:cNvSpPr txBox="1"/>
          <p:nvPr/>
        </p:nvSpPr>
        <p:spPr>
          <a:xfrm>
            <a:off x="2870136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FCD67-7B0A-0ACA-3CDB-64CA0A956709}"/>
              </a:ext>
            </a:extLst>
          </p:cNvPr>
          <p:cNvSpPr txBox="1"/>
          <p:nvPr/>
        </p:nvSpPr>
        <p:spPr>
          <a:xfrm>
            <a:off x="457200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7A716-409C-BFAB-72A9-58AB225FAC2A}"/>
              </a:ext>
            </a:extLst>
          </p:cNvPr>
          <p:cNvSpPr txBox="1"/>
          <p:nvPr/>
        </p:nvSpPr>
        <p:spPr>
          <a:xfrm>
            <a:off x="6334228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5F301-A4A1-1E81-59CE-DDFD320A57C5}"/>
              </a:ext>
            </a:extLst>
          </p:cNvPr>
          <p:cNvSpPr txBox="1"/>
          <p:nvPr/>
        </p:nvSpPr>
        <p:spPr>
          <a:xfrm>
            <a:off x="8096454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FFA59-3AE9-53BA-D464-3C3CE59CB2B2}"/>
              </a:ext>
            </a:extLst>
          </p:cNvPr>
          <p:cNvSpPr txBox="1"/>
          <p:nvPr/>
        </p:nvSpPr>
        <p:spPr>
          <a:xfrm>
            <a:off x="962045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 251</a:t>
            </a:r>
          </a:p>
        </p:txBody>
      </p:sp>
      <p:pic>
        <p:nvPicPr>
          <p:cNvPr id="21" name="Graphic 20" descr="Home with solid fill">
            <a:extLst>
              <a:ext uri="{FF2B5EF4-FFF2-40B4-BE49-F238E27FC236}">
                <a16:creationId xmlns:a16="http://schemas.microsoft.com/office/drawing/2014/main" id="{44E30A24-1B04-CDA8-7296-2AC97F72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8" y="3462977"/>
            <a:ext cx="1001259" cy="10012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ABAE2E-5DA5-C0EA-71A7-00947B1000FE}"/>
              </a:ext>
            </a:extLst>
          </p:cNvPr>
          <p:cNvSpPr txBox="1"/>
          <p:nvPr/>
        </p:nvSpPr>
        <p:spPr>
          <a:xfrm>
            <a:off x="2870136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BAD582-815C-60CA-06B7-5066392F9945}"/>
              </a:ext>
            </a:extLst>
          </p:cNvPr>
          <p:cNvSpPr txBox="1"/>
          <p:nvPr/>
        </p:nvSpPr>
        <p:spPr>
          <a:xfrm>
            <a:off x="457200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A5F67-8853-C325-D3BB-844D041B07BB}"/>
              </a:ext>
            </a:extLst>
          </p:cNvPr>
          <p:cNvSpPr txBox="1"/>
          <p:nvPr/>
        </p:nvSpPr>
        <p:spPr>
          <a:xfrm>
            <a:off x="6334228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A47A7-0D54-6FFB-94AD-00CAEE7CEA1A}"/>
              </a:ext>
            </a:extLst>
          </p:cNvPr>
          <p:cNvSpPr txBox="1"/>
          <p:nvPr/>
        </p:nvSpPr>
        <p:spPr>
          <a:xfrm>
            <a:off x="8096454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$3,500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42AD5-09B5-D163-4F8E-F57289F257EA}"/>
              </a:ext>
            </a:extLst>
          </p:cNvPr>
          <p:cNvSpPr txBox="1"/>
          <p:nvPr/>
        </p:nvSpPr>
        <p:spPr>
          <a:xfrm>
            <a:off x="962045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$3,605</a:t>
            </a:r>
          </a:p>
        </p:txBody>
      </p:sp>
      <p:pic>
        <p:nvPicPr>
          <p:cNvPr id="28" name="Graphic 27" descr="Fire with solid fill">
            <a:extLst>
              <a:ext uri="{FF2B5EF4-FFF2-40B4-BE49-F238E27FC236}">
                <a16:creationId xmlns:a16="http://schemas.microsoft.com/office/drawing/2014/main" id="{1D84B858-1427-2F5A-6EE9-F862E0D08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0037" y="3818825"/>
            <a:ext cx="549157" cy="549157"/>
          </a:xfrm>
          <a:prstGeom prst="rect">
            <a:avLst/>
          </a:prstGeom>
        </p:spPr>
      </p:pic>
      <p:pic>
        <p:nvPicPr>
          <p:cNvPr id="30" name="Graphic 29" descr="Modern architecture with solid fill">
            <a:extLst>
              <a:ext uri="{FF2B5EF4-FFF2-40B4-BE49-F238E27FC236}">
                <a16:creationId xmlns:a16="http://schemas.microsoft.com/office/drawing/2014/main" id="{73733819-7BF6-CD62-0C19-26F852331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6994" y="4587213"/>
            <a:ext cx="1002200" cy="1002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68DC50-7783-2F54-398E-F872CBD8F8BE}"/>
              </a:ext>
            </a:extLst>
          </p:cNvPr>
          <p:cNvSpPr txBox="1"/>
          <p:nvPr/>
        </p:nvSpPr>
        <p:spPr>
          <a:xfrm>
            <a:off x="2937444" y="4837542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1DB2A-CE24-D13C-F4AF-2DC4ABF6F632}"/>
              </a:ext>
            </a:extLst>
          </p:cNvPr>
          <p:cNvSpPr txBox="1"/>
          <p:nvPr/>
        </p:nvSpPr>
        <p:spPr>
          <a:xfrm>
            <a:off x="457200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2878F7-8EE9-DCE3-A52B-55DEC4F61F8E}"/>
              </a:ext>
            </a:extLst>
          </p:cNvPr>
          <p:cNvSpPr txBox="1"/>
          <p:nvPr/>
        </p:nvSpPr>
        <p:spPr>
          <a:xfrm>
            <a:off x="6334228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8BC49-38C9-7097-E657-301F7EA7CC3F}"/>
              </a:ext>
            </a:extLst>
          </p:cNvPr>
          <p:cNvSpPr txBox="1"/>
          <p:nvPr/>
        </p:nvSpPr>
        <p:spPr>
          <a:xfrm>
            <a:off x="8096454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$874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125E9E-A083-DB72-CA55-443988E7C50B}"/>
              </a:ext>
            </a:extLst>
          </p:cNvPr>
          <p:cNvSpPr txBox="1"/>
          <p:nvPr/>
        </p:nvSpPr>
        <p:spPr>
          <a:xfrm>
            <a:off x="962045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$900</a:t>
            </a:r>
          </a:p>
        </p:txBody>
      </p:sp>
    </p:spTree>
    <p:extLst>
      <p:ext uri="{BB962C8B-B14F-4D97-AF65-F5344CB8AC3E}">
        <p14:creationId xmlns:p14="http://schemas.microsoft.com/office/powerpoint/2010/main" val="157749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65C7CD8-8DAA-CC45-0A77-08E86D30B1C2}"/>
              </a:ext>
            </a:extLst>
          </p:cNvPr>
          <p:cNvSpPr/>
          <p:nvPr/>
        </p:nvSpPr>
        <p:spPr>
          <a:xfrm>
            <a:off x="1200797" y="1637237"/>
            <a:ext cx="1419508" cy="46527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DEEE-71E7-AED3-FFFF-C2D243B3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79413-E9DA-3C16-6716-89A65106A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BBC00-1D01-D769-9A1C-0C023AF69247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5157216" cy="5357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3600" kern="1200" cap="all" spc="0" baseline="0">
                <a:solidFill>
                  <a:schemeClr val="tx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 b="1">
                <a:latin typeface="Daytona Condensed" panose="020B0604020202020204" pitchFamily="34" charset="0"/>
              </a:rPr>
              <a:t>TAX INCREMENT FINANCING</a:t>
            </a:r>
            <a:endParaRPr lang="en-US" b="1" dirty="0">
              <a:latin typeface="Daytona Condensed" panose="020B0604020202020204" pitchFamily="34" charset="0"/>
            </a:endParaRP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433FF905-FFD9-3116-B4BC-113DD0CE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9" y="2393765"/>
            <a:ext cx="1001259" cy="1001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5E277-EFE5-CE81-A35D-38D44858D16C}"/>
              </a:ext>
            </a:extLst>
          </p:cNvPr>
          <p:cNvSpPr txBox="1"/>
          <p:nvPr/>
        </p:nvSpPr>
        <p:spPr>
          <a:xfrm>
            <a:off x="2937444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FDF7-DE83-1A5B-9A84-E45C35FEF764}"/>
              </a:ext>
            </a:extLst>
          </p:cNvPr>
          <p:cNvSpPr txBox="1"/>
          <p:nvPr/>
        </p:nvSpPr>
        <p:spPr>
          <a:xfrm>
            <a:off x="4534819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67F01-8D7B-4B0C-B809-25DAD1D9374E}"/>
              </a:ext>
            </a:extLst>
          </p:cNvPr>
          <p:cNvSpPr txBox="1"/>
          <p:nvPr/>
        </p:nvSpPr>
        <p:spPr>
          <a:xfrm>
            <a:off x="6278948" y="196607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147F7-5ACB-DCD8-3A8C-7CED0371D44E}"/>
              </a:ext>
            </a:extLst>
          </p:cNvPr>
          <p:cNvSpPr txBox="1"/>
          <p:nvPr/>
        </p:nvSpPr>
        <p:spPr>
          <a:xfrm>
            <a:off x="8023077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8A2DC-0B9E-3157-8BF7-6B0B5EBED8F7}"/>
              </a:ext>
            </a:extLst>
          </p:cNvPr>
          <p:cNvSpPr txBox="1"/>
          <p:nvPr/>
        </p:nvSpPr>
        <p:spPr>
          <a:xfrm>
            <a:off x="9620452" y="1966075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2024…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972F2-80DE-2632-FDE9-2D9D7E0FDF22}"/>
              </a:ext>
            </a:extLst>
          </p:cNvPr>
          <p:cNvSpPr txBox="1"/>
          <p:nvPr/>
        </p:nvSpPr>
        <p:spPr>
          <a:xfrm>
            <a:off x="2870136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FCD67-7B0A-0ACA-3CDB-64CA0A956709}"/>
              </a:ext>
            </a:extLst>
          </p:cNvPr>
          <p:cNvSpPr txBox="1"/>
          <p:nvPr/>
        </p:nvSpPr>
        <p:spPr>
          <a:xfrm>
            <a:off x="457200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7A716-409C-BFAB-72A9-58AB225FAC2A}"/>
              </a:ext>
            </a:extLst>
          </p:cNvPr>
          <p:cNvSpPr txBox="1"/>
          <p:nvPr/>
        </p:nvSpPr>
        <p:spPr>
          <a:xfrm>
            <a:off x="6334228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5F301-A4A1-1E81-59CE-DDFD320A57C5}"/>
              </a:ext>
            </a:extLst>
          </p:cNvPr>
          <p:cNvSpPr txBox="1"/>
          <p:nvPr/>
        </p:nvSpPr>
        <p:spPr>
          <a:xfrm>
            <a:off x="8096454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FFA59-3AE9-53BA-D464-3C3CE59CB2B2}"/>
              </a:ext>
            </a:extLst>
          </p:cNvPr>
          <p:cNvSpPr txBox="1"/>
          <p:nvPr/>
        </p:nvSpPr>
        <p:spPr>
          <a:xfrm>
            <a:off x="962045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 251</a:t>
            </a:r>
          </a:p>
        </p:txBody>
      </p:sp>
      <p:pic>
        <p:nvPicPr>
          <p:cNvPr id="21" name="Graphic 20" descr="Home with solid fill">
            <a:extLst>
              <a:ext uri="{FF2B5EF4-FFF2-40B4-BE49-F238E27FC236}">
                <a16:creationId xmlns:a16="http://schemas.microsoft.com/office/drawing/2014/main" id="{44E30A24-1B04-CDA8-7296-2AC97F72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8" y="3462977"/>
            <a:ext cx="1001259" cy="10012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ABAE2E-5DA5-C0EA-71A7-00947B1000FE}"/>
              </a:ext>
            </a:extLst>
          </p:cNvPr>
          <p:cNvSpPr txBox="1"/>
          <p:nvPr/>
        </p:nvSpPr>
        <p:spPr>
          <a:xfrm>
            <a:off x="2870136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BAD582-815C-60CA-06B7-5066392F9945}"/>
              </a:ext>
            </a:extLst>
          </p:cNvPr>
          <p:cNvSpPr txBox="1"/>
          <p:nvPr/>
        </p:nvSpPr>
        <p:spPr>
          <a:xfrm>
            <a:off x="457200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A5F67-8853-C325-D3BB-844D041B07BB}"/>
              </a:ext>
            </a:extLst>
          </p:cNvPr>
          <p:cNvSpPr txBox="1"/>
          <p:nvPr/>
        </p:nvSpPr>
        <p:spPr>
          <a:xfrm>
            <a:off x="6334228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A47A7-0D54-6FFB-94AD-00CAEE7CEA1A}"/>
              </a:ext>
            </a:extLst>
          </p:cNvPr>
          <p:cNvSpPr txBox="1"/>
          <p:nvPr/>
        </p:nvSpPr>
        <p:spPr>
          <a:xfrm>
            <a:off x="8096454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$3,500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42AD5-09B5-D163-4F8E-F57289F257EA}"/>
              </a:ext>
            </a:extLst>
          </p:cNvPr>
          <p:cNvSpPr txBox="1"/>
          <p:nvPr/>
        </p:nvSpPr>
        <p:spPr>
          <a:xfrm>
            <a:off x="962045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$3,605</a:t>
            </a:r>
          </a:p>
        </p:txBody>
      </p:sp>
      <p:pic>
        <p:nvPicPr>
          <p:cNvPr id="28" name="Graphic 27" descr="Fire with solid fill">
            <a:extLst>
              <a:ext uri="{FF2B5EF4-FFF2-40B4-BE49-F238E27FC236}">
                <a16:creationId xmlns:a16="http://schemas.microsoft.com/office/drawing/2014/main" id="{1D84B858-1427-2F5A-6EE9-F862E0D08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0037" y="3818825"/>
            <a:ext cx="549157" cy="549157"/>
          </a:xfrm>
          <a:prstGeom prst="rect">
            <a:avLst/>
          </a:prstGeom>
        </p:spPr>
      </p:pic>
      <p:pic>
        <p:nvPicPr>
          <p:cNvPr id="30" name="Graphic 29" descr="Modern architecture with solid fill">
            <a:extLst>
              <a:ext uri="{FF2B5EF4-FFF2-40B4-BE49-F238E27FC236}">
                <a16:creationId xmlns:a16="http://schemas.microsoft.com/office/drawing/2014/main" id="{73733819-7BF6-CD62-0C19-26F852331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6994" y="4587213"/>
            <a:ext cx="1002200" cy="1002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68DC50-7783-2F54-398E-F872CBD8F8BE}"/>
              </a:ext>
            </a:extLst>
          </p:cNvPr>
          <p:cNvSpPr txBox="1"/>
          <p:nvPr/>
        </p:nvSpPr>
        <p:spPr>
          <a:xfrm>
            <a:off x="2937444" y="4837542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1DB2A-CE24-D13C-F4AF-2DC4ABF6F632}"/>
              </a:ext>
            </a:extLst>
          </p:cNvPr>
          <p:cNvSpPr txBox="1"/>
          <p:nvPr/>
        </p:nvSpPr>
        <p:spPr>
          <a:xfrm>
            <a:off x="457200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2878F7-8EE9-DCE3-A52B-55DEC4F61F8E}"/>
              </a:ext>
            </a:extLst>
          </p:cNvPr>
          <p:cNvSpPr txBox="1"/>
          <p:nvPr/>
        </p:nvSpPr>
        <p:spPr>
          <a:xfrm>
            <a:off x="6334228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8BC49-38C9-7097-E657-301F7EA7CC3F}"/>
              </a:ext>
            </a:extLst>
          </p:cNvPr>
          <p:cNvSpPr txBox="1"/>
          <p:nvPr/>
        </p:nvSpPr>
        <p:spPr>
          <a:xfrm>
            <a:off x="8096454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$874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125E9E-A083-DB72-CA55-443988E7C50B}"/>
              </a:ext>
            </a:extLst>
          </p:cNvPr>
          <p:cNvSpPr txBox="1"/>
          <p:nvPr/>
        </p:nvSpPr>
        <p:spPr>
          <a:xfrm>
            <a:off x="962045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$900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CEB0B-80B8-1D9F-9613-7D9618C18595}"/>
              </a:ext>
            </a:extLst>
          </p:cNvPr>
          <p:cNvSpPr txBox="1"/>
          <p:nvPr/>
        </p:nvSpPr>
        <p:spPr>
          <a:xfrm rot="19975077">
            <a:off x="634506" y="1681562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Urban Renewal Area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E6BE64-5330-BC56-8433-DC1AA99E3B4C}"/>
              </a:ext>
            </a:extLst>
          </p:cNvPr>
          <p:cNvCxnSpPr>
            <a:cxnSpLocks/>
          </p:cNvCxnSpPr>
          <p:nvPr/>
        </p:nvCxnSpPr>
        <p:spPr>
          <a:xfrm>
            <a:off x="7837894" y="1070668"/>
            <a:ext cx="0" cy="471666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14EDD1-4B44-7CB3-BD07-D4C4AE97B2C7}"/>
              </a:ext>
            </a:extLst>
          </p:cNvPr>
          <p:cNvSpPr txBox="1"/>
          <p:nvPr/>
        </p:nvSpPr>
        <p:spPr>
          <a:xfrm>
            <a:off x="6497285" y="582613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Freeze Date</a:t>
            </a:r>
          </a:p>
        </p:txBody>
      </p:sp>
    </p:spTree>
    <p:extLst>
      <p:ext uri="{BB962C8B-B14F-4D97-AF65-F5344CB8AC3E}">
        <p14:creationId xmlns:p14="http://schemas.microsoft.com/office/powerpoint/2010/main" val="142934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65C7CD8-8DAA-CC45-0A77-08E86D30B1C2}"/>
              </a:ext>
            </a:extLst>
          </p:cNvPr>
          <p:cNvSpPr/>
          <p:nvPr/>
        </p:nvSpPr>
        <p:spPr>
          <a:xfrm>
            <a:off x="1200797" y="1637237"/>
            <a:ext cx="1419508" cy="46527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DEEE-71E7-AED3-FFFF-C2D243B3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79413-E9DA-3C16-6716-89A65106A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BBC00-1D01-D769-9A1C-0C023AF69247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5157216" cy="5357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3600" kern="1200" cap="all" spc="0" baseline="0">
                <a:solidFill>
                  <a:schemeClr val="tx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 b="1">
                <a:latin typeface="Daytona Condensed" panose="020B0604020202020204" pitchFamily="34" charset="0"/>
              </a:rPr>
              <a:t>TAX INCREMENT FINANCING</a:t>
            </a:r>
            <a:endParaRPr lang="en-US" b="1" dirty="0">
              <a:latin typeface="Daytona Condensed" panose="020B0604020202020204" pitchFamily="34" charset="0"/>
            </a:endParaRP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433FF905-FFD9-3116-B4BC-113DD0CE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9" y="2393765"/>
            <a:ext cx="1001259" cy="1001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5E277-EFE5-CE81-A35D-38D44858D16C}"/>
              </a:ext>
            </a:extLst>
          </p:cNvPr>
          <p:cNvSpPr txBox="1"/>
          <p:nvPr/>
        </p:nvSpPr>
        <p:spPr>
          <a:xfrm>
            <a:off x="2937444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FDF7-DE83-1A5B-9A84-E45C35FEF764}"/>
              </a:ext>
            </a:extLst>
          </p:cNvPr>
          <p:cNvSpPr txBox="1"/>
          <p:nvPr/>
        </p:nvSpPr>
        <p:spPr>
          <a:xfrm>
            <a:off x="4534819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67F01-8D7B-4B0C-B809-25DAD1D9374E}"/>
              </a:ext>
            </a:extLst>
          </p:cNvPr>
          <p:cNvSpPr txBox="1"/>
          <p:nvPr/>
        </p:nvSpPr>
        <p:spPr>
          <a:xfrm>
            <a:off x="6278948" y="196607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147F7-5ACB-DCD8-3A8C-7CED0371D44E}"/>
              </a:ext>
            </a:extLst>
          </p:cNvPr>
          <p:cNvSpPr txBox="1"/>
          <p:nvPr/>
        </p:nvSpPr>
        <p:spPr>
          <a:xfrm>
            <a:off x="8023077" y="1976736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8A2DC-0B9E-3157-8BF7-6B0B5EBED8F7}"/>
              </a:ext>
            </a:extLst>
          </p:cNvPr>
          <p:cNvSpPr txBox="1"/>
          <p:nvPr/>
        </p:nvSpPr>
        <p:spPr>
          <a:xfrm>
            <a:off x="9620452" y="1966075"/>
            <a:ext cx="217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Jan. 2024…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972F2-80DE-2632-FDE9-2D9D7E0FDF22}"/>
              </a:ext>
            </a:extLst>
          </p:cNvPr>
          <p:cNvSpPr txBox="1"/>
          <p:nvPr/>
        </p:nvSpPr>
        <p:spPr>
          <a:xfrm>
            <a:off x="2870136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FCD67-7B0A-0ACA-3CDB-64CA0A956709}"/>
              </a:ext>
            </a:extLst>
          </p:cNvPr>
          <p:cNvSpPr txBox="1"/>
          <p:nvPr/>
        </p:nvSpPr>
        <p:spPr>
          <a:xfrm>
            <a:off x="457200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7A716-409C-BFAB-72A9-58AB225FAC2A}"/>
              </a:ext>
            </a:extLst>
          </p:cNvPr>
          <p:cNvSpPr txBox="1"/>
          <p:nvPr/>
        </p:nvSpPr>
        <p:spPr>
          <a:xfrm>
            <a:off x="6334228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5F301-A4A1-1E81-59CE-DDFD320A57C5}"/>
              </a:ext>
            </a:extLst>
          </p:cNvPr>
          <p:cNvSpPr txBox="1"/>
          <p:nvPr/>
        </p:nvSpPr>
        <p:spPr>
          <a:xfrm>
            <a:off x="8096454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$2,185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AFFA59-3AE9-53BA-D464-3C3CE59CB2B2}"/>
              </a:ext>
            </a:extLst>
          </p:cNvPr>
          <p:cNvSpPr txBox="1"/>
          <p:nvPr/>
        </p:nvSpPr>
        <p:spPr>
          <a:xfrm>
            <a:off x="9620452" y="281596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 251</a:t>
            </a:r>
          </a:p>
        </p:txBody>
      </p:sp>
      <p:pic>
        <p:nvPicPr>
          <p:cNvPr id="21" name="Graphic 20" descr="Home with solid fill">
            <a:extLst>
              <a:ext uri="{FF2B5EF4-FFF2-40B4-BE49-F238E27FC236}">
                <a16:creationId xmlns:a16="http://schemas.microsoft.com/office/drawing/2014/main" id="{44E30A24-1B04-CDA8-7296-2AC97F72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0068" y="3462977"/>
            <a:ext cx="1001259" cy="10012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ABAE2E-5DA5-C0EA-71A7-00947B1000FE}"/>
              </a:ext>
            </a:extLst>
          </p:cNvPr>
          <p:cNvSpPr txBox="1"/>
          <p:nvPr/>
        </p:nvSpPr>
        <p:spPr>
          <a:xfrm>
            <a:off x="2870136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$2,000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BAD582-815C-60CA-06B7-5066392F9945}"/>
              </a:ext>
            </a:extLst>
          </p:cNvPr>
          <p:cNvSpPr txBox="1"/>
          <p:nvPr/>
        </p:nvSpPr>
        <p:spPr>
          <a:xfrm>
            <a:off x="457200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A5F67-8853-C325-D3BB-844D041B07BB}"/>
              </a:ext>
            </a:extLst>
          </p:cNvPr>
          <p:cNvSpPr txBox="1"/>
          <p:nvPr/>
        </p:nvSpPr>
        <p:spPr>
          <a:xfrm>
            <a:off x="6334228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$1,800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A47A7-0D54-6FFB-94AD-00CAEE7CEA1A}"/>
              </a:ext>
            </a:extLst>
          </p:cNvPr>
          <p:cNvSpPr txBox="1"/>
          <p:nvPr/>
        </p:nvSpPr>
        <p:spPr>
          <a:xfrm>
            <a:off x="8096454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$3,500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42AD5-09B5-D163-4F8E-F57289F257EA}"/>
              </a:ext>
            </a:extLst>
          </p:cNvPr>
          <p:cNvSpPr txBox="1"/>
          <p:nvPr/>
        </p:nvSpPr>
        <p:spPr>
          <a:xfrm>
            <a:off x="9620452" y="3811204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$3,605</a:t>
            </a:r>
          </a:p>
        </p:txBody>
      </p:sp>
      <p:pic>
        <p:nvPicPr>
          <p:cNvPr id="28" name="Graphic 27" descr="Fire with solid fill">
            <a:extLst>
              <a:ext uri="{FF2B5EF4-FFF2-40B4-BE49-F238E27FC236}">
                <a16:creationId xmlns:a16="http://schemas.microsoft.com/office/drawing/2014/main" id="{1D84B858-1427-2F5A-6EE9-F862E0D08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0037" y="3818825"/>
            <a:ext cx="549157" cy="549157"/>
          </a:xfrm>
          <a:prstGeom prst="rect">
            <a:avLst/>
          </a:prstGeom>
        </p:spPr>
      </p:pic>
      <p:pic>
        <p:nvPicPr>
          <p:cNvPr id="30" name="Graphic 29" descr="Modern architecture with solid fill">
            <a:extLst>
              <a:ext uri="{FF2B5EF4-FFF2-40B4-BE49-F238E27FC236}">
                <a16:creationId xmlns:a16="http://schemas.microsoft.com/office/drawing/2014/main" id="{73733819-7BF6-CD62-0C19-26F852331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6994" y="4587213"/>
            <a:ext cx="1002200" cy="1002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68DC50-7783-2F54-398E-F872CBD8F8BE}"/>
              </a:ext>
            </a:extLst>
          </p:cNvPr>
          <p:cNvSpPr txBox="1"/>
          <p:nvPr/>
        </p:nvSpPr>
        <p:spPr>
          <a:xfrm>
            <a:off x="2937444" y="4837542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1DB2A-CE24-D13C-F4AF-2DC4ABF6F632}"/>
              </a:ext>
            </a:extLst>
          </p:cNvPr>
          <p:cNvSpPr txBox="1"/>
          <p:nvPr/>
        </p:nvSpPr>
        <p:spPr>
          <a:xfrm>
            <a:off x="457200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2878F7-8EE9-DCE3-A52B-55DEC4F61F8E}"/>
              </a:ext>
            </a:extLst>
          </p:cNvPr>
          <p:cNvSpPr txBox="1"/>
          <p:nvPr/>
        </p:nvSpPr>
        <p:spPr>
          <a:xfrm>
            <a:off x="6334228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8BC49-38C9-7097-E657-301F7EA7CC3F}"/>
              </a:ext>
            </a:extLst>
          </p:cNvPr>
          <p:cNvSpPr txBox="1"/>
          <p:nvPr/>
        </p:nvSpPr>
        <p:spPr>
          <a:xfrm>
            <a:off x="8096454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$874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125E9E-A083-DB72-CA55-443988E7C50B}"/>
              </a:ext>
            </a:extLst>
          </p:cNvPr>
          <p:cNvSpPr txBox="1"/>
          <p:nvPr/>
        </p:nvSpPr>
        <p:spPr>
          <a:xfrm>
            <a:off x="9620452" y="4825003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$900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CEB0B-80B8-1D9F-9613-7D9618C18595}"/>
              </a:ext>
            </a:extLst>
          </p:cNvPr>
          <p:cNvSpPr txBox="1"/>
          <p:nvPr/>
        </p:nvSpPr>
        <p:spPr>
          <a:xfrm rot="19975077">
            <a:off x="634506" y="1681562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Urban Renewal Area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E6BE64-5330-BC56-8433-DC1AA99E3B4C}"/>
              </a:ext>
            </a:extLst>
          </p:cNvPr>
          <p:cNvCxnSpPr>
            <a:cxnSpLocks/>
          </p:cNvCxnSpPr>
          <p:nvPr/>
        </p:nvCxnSpPr>
        <p:spPr>
          <a:xfrm>
            <a:off x="7837894" y="1070668"/>
            <a:ext cx="0" cy="471666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14EDD1-4B44-7CB3-BD07-D4C4AE97B2C7}"/>
              </a:ext>
            </a:extLst>
          </p:cNvPr>
          <p:cNvSpPr txBox="1"/>
          <p:nvPr/>
        </p:nvSpPr>
        <p:spPr>
          <a:xfrm>
            <a:off x="6564265" y="573048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Freeze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777BB-9478-BA35-86D5-53351CF672F8}"/>
              </a:ext>
            </a:extLst>
          </p:cNvPr>
          <p:cNvSpPr txBox="1"/>
          <p:nvPr/>
        </p:nvSpPr>
        <p:spPr>
          <a:xfrm>
            <a:off x="8266571" y="3209679"/>
            <a:ext cx="96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($73)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FA9D6E-6757-39EB-FDF0-7B229151E5E1}"/>
              </a:ext>
            </a:extLst>
          </p:cNvPr>
          <p:cNvSpPr txBox="1"/>
          <p:nvPr/>
        </p:nvSpPr>
        <p:spPr>
          <a:xfrm>
            <a:off x="8096454" y="4217396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($1,700)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F82D8-1622-14F7-CC91-833D5827F122}"/>
              </a:ext>
            </a:extLst>
          </p:cNvPr>
          <p:cNvSpPr txBox="1"/>
          <p:nvPr/>
        </p:nvSpPr>
        <p:spPr>
          <a:xfrm>
            <a:off x="8300883" y="5240638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($25)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65F4CA-5B53-84C1-6B89-C6AF3983D796}"/>
              </a:ext>
            </a:extLst>
          </p:cNvPr>
          <p:cNvSpPr txBox="1"/>
          <p:nvPr/>
        </p:nvSpPr>
        <p:spPr>
          <a:xfrm>
            <a:off x="9855884" y="3198789"/>
            <a:ext cx="96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($129)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F9E04-52D6-8963-6B9E-B66E201E285F}"/>
              </a:ext>
            </a:extLst>
          </p:cNvPr>
          <p:cNvSpPr txBox="1"/>
          <p:nvPr/>
        </p:nvSpPr>
        <p:spPr>
          <a:xfrm>
            <a:off x="9685767" y="4206506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($1,805)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7516DF-A029-C057-2D64-FEB6131A3401}"/>
              </a:ext>
            </a:extLst>
          </p:cNvPr>
          <p:cNvSpPr txBox="1"/>
          <p:nvPr/>
        </p:nvSpPr>
        <p:spPr>
          <a:xfrm>
            <a:off x="9890196" y="5229748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($51)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23FA45-C6E9-DCD1-D591-4D4B7831F794}"/>
              </a:ext>
            </a:extLst>
          </p:cNvPr>
          <p:cNvCxnSpPr/>
          <p:nvPr/>
        </p:nvCxnSpPr>
        <p:spPr>
          <a:xfrm>
            <a:off x="7494814" y="5787331"/>
            <a:ext cx="3892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1A738E6-D380-B48B-C49A-7C963D9277FE}"/>
              </a:ext>
            </a:extLst>
          </p:cNvPr>
          <p:cNvSpPr txBox="1"/>
          <p:nvPr/>
        </p:nvSpPr>
        <p:spPr>
          <a:xfrm>
            <a:off x="8096454" y="5842276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$4,771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0EF923-3F30-1A3F-074E-4DB7AB4B1E7A}"/>
              </a:ext>
            </a:extLst>
          </p:cNvPr>
          <p:cNvSpPr txBox="1"/>
          <p:nvPr/>
        </p:nvSpPr>
        <p:spPr>
          <a:xfrm>
            <a:off x="9658566" y="5826330"/>
            <a:ext cx="152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$4,771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54AD83-2553-586B-43E0-153D60D46333}"/>
              </a:ext>
            </a:extLst>
          </p:cNvPr>
          <p:cNvSpPr txBox="1"/>
          <p:nvPr/>
        </p:nvSpPr>
        <p:spPr>
          <a:xfrm>
            <a:off x="8081463" y="6284952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($1,798)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C432E3-E7AF-0223-8FD3-6F65123FDA19}"/>
              </a:ext>
            </a:extLst>
          </p:cNvPr>
          <p:cNvSpPr txBox="1"/>
          <p:nvPr/>
        </p:nvSpPr>
        <p:spPr>
          <a:xfrm>
            <a:off x="9672166" y="6284952"/>
            <a:ext cx="149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($3,685)</a:t>
            </a:r>
          </a:p>
        </p:txBody>
      </p:sp>
    </p:spTree>
    <p:extLst>
      <p:ext uri="{BB962C8B-B14F-4D97-AF65-F5344CB8AC3E}">
        <p14:creationId xmlns:p14="http://schemas.microsoft.com/office/powerpoint/2010/main" val="422440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6DEEE-71E7-AED3-FFFF-C2D243B32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79413-E9DA-3C16-6716-89A65106A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BBC00-1D01-D769-9A1C-0C023AF69247}"/>
              </a:ext>
            </a:extLst>
          </p:cNvPr>
          <p:cNvSpPr txBox="1">
            <a:spLocks/>
          </p:cNvSpPr>
          <p:nvPr/>
        </p:nvSpPr>
        <p:spPr>
          <a:xfrm>
            <a:off x="1340069" y="732876"/>
            <a:ext cx="5157216" cy="5357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3600" kern="1200" cap="all" spc="0" baseline="0">
                <a:solidFill>
                  <a:schemeClr val="tx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 b="1">
                <a:latin typeface="Daytona Condensed" panose="020B0604020202020204" pitchFamily="34" charset="0"/>
              </a:rPr>
              <a:t>TAX INCREMENT FINANCING</a:t>
            </a:r>
            <a:endParaRPr lang="en-US" b="1" dirty="0">
              <a:latin typeface="Daytona Condensed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C34CD0-B55C-62F1-6154-1505D487B7C9}"/>
              </a:ext>
            </a:extLst>
          </p:cNvPr>
          <p:cNvSpPr txBox="1"/>
          <p:nvPr/>
        </p:nvSpPr>
        <p:spPr>
          <a:xfrm>
            <a:off x="1845129" y="1910443"/>
            <a:ext cx="88011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amount of property taxes an owner pays does not change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Where the property tax revenue is allocated to changes.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reallocation only occurs to properties within the district.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Any reallocated revenue can only be spent within the district.</a:t>
            </a:r>
          </a:p>
        </p:txBody>
      </p:sp>
    </p:spTree>
    <p:extLst>
      <p:ext uri="{BB962C8B-B14F-4D97-AF65-F5344CB8AC3E}">
        <p14:creationId xmlns:p14="http://schemas.microsoft.com/office/powerpoint/2010/main" val="370591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purl.org/dc/terms/"/>
    <ds:schemaRef ds:uri="http://www.w3.org/XML/1998/namespace"/>
    <ds:schemaRef ds:uri="71af3243-3dd4-4a8d-8c0d-dd76da1f02a5"/>
    <ds:schemaRef ds:uri="http://purl.org/dc/dcmitype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230e9df3-be65-4c73-a93b-d1236ebd677e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2FABB-45EC-440E-B647-8CA57BA45AC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{AACC6826-4C9F-4C34-A4AD-DB5F8817EB45}tf67061901_win32</Template>
  <TotalTime>502</TotalTime>
  <Words>830</Words>
  <Application>Microsoft Office PowerPoint</Application>
  <PresentationFormat>Widescreen</PresentationFormat>
  <Paragraphs>206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Daytona Condensed</vt:lpstr>
      <vt:lpstr>Daytona Condensed Light</vt:lpstr>
      <vt:lpstr>Dreaming Outloud Pro</vt:lpstr>
      <vt:lpstr>Posterama</vt:lpstr>
      <vt:lpstr>Office Theme</vt:lpstr>
      <vt:lpstr>Urban Renewal Plan to Recover and Revitalize after the Almeda Fire</vt:lpstr>
      <vt:lpstr>PowerPoint Presentation</vt:lpstr>
      <vt:lpstr>URBAN RENEWAL AREA</vt:lpstr>
      <vt:lpstr>URBAN RENEWAL GOALS</vt:lpstr>
      <vt:lpstr>URBAN RENEWAL Projects</vt:lpstr>
      <vt:lpstr>PowerPoint Presentation</vt:lpstr>
      <vt:lpstr>PowerPoint Presentation</vt:lpstr>
      <vt:lpstr>PowerPoint Presentation</vt:lpstr>
      <vt:lpstr>PowerPoint Presentation</vt:lpstr>
      <vt:lpstr>TAX INCREMENT FINANCING</vt:lpstr>
      <vt:lpstr>IMPACT TO OTHER TAXING DISTRICTS</vt:lpstr>
      <vt:lpstr>IMPACT TO OTHER TAXING DISTRICTS</vt:lpstr>
      <vt:lpstr>WHAT WE’VE HEARD SO FAR</vt:lpstr>
      <vt:lpstr>Letters We’ve Received</vt:lpstr>
      <vt:lpstr>CHANGES MADE TO THE PLAN</vt:lpstr>
      <vt:lpstr>PowerPoint Presentation</vt:lpstr>
      <vt:lpstr>Urban Renewal Plan to Recover and Revitalize after the Almeda Fire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Renewal Plan to Recover and Revitalize after the Almeda Fire</dc:title>
  <dc:creator>Jordan Rooklyn</dc:creator>
  <cp:lastModifiedBy>Jordan Rooklyn</cp:lastModifiedBy>
  <cp:revision>9</cp:revision>
  <dcterms:created xsi:type="dcterms:W3CDTF">2022-12-07T15:48:18Z</dcterms:created>
  <dcterms:modified xsi:type="dcterms:W3CDTF">2023-04-19T20:17:18Z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